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278" r:id="rId5"/>
    <p:sldId id="294" r:id="rId6"/>
    <p:sldId id="257" r:id="rId7"/>
    <p:sldId id="259" r:id="rId8"/>
    <p:sldId id="258" r:id="rId9"/>
    <p:sldId id="295" r:id="rId10"/>
    <p:sldId id="296" r:id="rId11"/>
    <p:sldId id="299" r:id="rId12"/>
    <p:sldId id="287" r:id="rId13"/>
    <p:sldId id="293" r:id="rId14"/>
    <p:sldId id="400" r:id="rId15"/>
    <p:sldId id="401" r:id="rId16"/>
    <p:sldId id="374" r:id="rId17"/>
    <p:sldId id="375" r:id="rId18"/>
    <p:sldId id="376" r:id="rId19"/>
    <p:sldId id="377" r:id="rId20"/>
    <p:sldId id="280" r:id="rId21"/>
    <p:sldId id="385" r:id="rId22"/>
    <p:sldId id="386" r:id="rId23"/>
    <p:sldId id="281" r:id="rId24"/>
    <p:sldId id="384" r:id="rId25"/>
    <p:sldId id="284" r:id="rId26"/>
    <p:sldId id="274" r:id="rId27"/>
    <p:sldId id="387" r:id="rId28"/>
    <p:sldId id="388" r:id="rId29"/>
    <p:sldId id="390" r:id="rId30"/>
    <p:sldId id="326" r:id="rId31"/>
    <p:sldId id="327" r:id="rId32"/>
    <p:sldId id="328" r:id="rId33"/>
    <p:sldId id="329" r:id="rId34"/>
    <p:sldId id="370" r:id="rId35"/>
    <p:sldId id="371" r:id="rId36"/>
    <p:sldId id="338" r:id="rId37"/>
    <p:sldId id="275" r:id="rId38"/>
    <p:sldId id="276" r:id="rId39"/>
    <p:sldId id="277" r:id="rId40"/>
    <p:sldId id="321" r:id="rId41"/>
    <p:sldId id="322" r:id="rId42"/>
    <p:sldId id="395" r:id="rId43"/>
    <p:sldId id="323" r:id="rId44"/>
    <p:sldId id="314" r:id="rId45"/>
    <p:sldId id="311" r:id="rId46"/>
    <p:sldId id="309" r:id="rId47"/>
    <p:sldId id="382" r:id="rId48"/>
    <p:sldId id="399" r:id="rId49"/>
    <p:sldId id="35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9E7CC3-039A-49F6-8176-144DA2780910}">
          <p14:sldIdLst>
            <p14:sldId id="278"/>
            <p14:sldId id="294"/>
            <p14:sldId id="257"/>
            <p14:sldId id="259"/>
            <p14:sldId id="258"/>
            <p14:sldId id="295"/>
            <p14:sldId id="296"/>
            <p14:sldId id="299"/>
            <p14:sldId id="287"/>
            <p14:sldId id="293"/>
            <p14:sldId id="400"/>
            <p14:sldId id="401"/>
            <p14:sldId id="374"/>
            <p14:sldId id="375"/>
            <p14:sldId id="376"/>
            <p14:sldId id="377"/>
            <p14:sldId id="280"/>
            <p14:sldId id="385"/>
            <p14:sldId id="386"/>
            <p14:sldId id="281"/>
            <p14:sldId id="384"/>
            <p14:sldId id="284"/>
            <p14:sldId id="274"/>
            <p14:sldId id="387"/>
            <p14:sldId id="388"/>
            <p14:sldId id="390"/>
            <p14:sldId id="326"/>
            <p14:sldId id="327"/>
            <p14:sldId id="328"/>
            <p14:sldId id="329"/>
            <p14:sldId id="370"/>
            <p14:sldId id="371"/>
            <p14:sldId id="338"/>
            <p14:sldId id="275"/>
            <p14:sldId id="276"/>
            <p14:sldId id="277"/>
            <p14:sldId id="321"/>
            <p14:sldId id="322"/>
            <p14:sldId id="395"/>
            <p14:sldId id="323"/>
            <p14:sldId id="314"/>
            <p14:sldId id="311"/>
            <p14:sldId id="309"/>
            <p14:sldId id="382"/>
            <p14:sldId id="399"/>
            <p14:sldId id="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0EE65F-C4D6-4F42-875F-29A15E29622D}" type="datetimeFigureOut">
              <a:rPr lang="en-GB" smtClean="0"/>
              <a:t>08/11/2023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F5C896-3046-4AB8-8C6E-E71F8CA2A91D}" type="slidenum">
              <a:rPr lang="en-GB" smtClean="0"/>
              <a:t>‹#›</a:t>
            </a:fld>
            <a:endParaRPr lang="en-GB"/>
          </a:p>
        </p:txBody>
      </p:sp>
    </p:spTree>
    <p:extLst>
      <p:ext uri="{BB962C8B-B14F-4D97-AF65-F5344CB8AC3E}">
        <p14:creationId xmlns:p14="http://schemas.microsoft.com/office/powerpoint/2010/main" val="276876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7746FD4-8F16-48EB-AA45-5B5F4BE7BD6F}" type="datetimeFigureOut">
              <a:rPr lang="en-GB" smtClean="0"/>
              <a:t>08/11/2023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3488054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7746FD4-8F16-48EB-AA45-5B5F4BE7BD6F}" type="datetimeFigureOut">
              <a:rPr lang="en-GB" smtClean="0"/>
              <a:t>08/11/2023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305465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7746FD4-8F16-48EB-AA45-5B5F4BE7BD6F}" type="datetimeFigureOut">
              <a:rPr lang="en-GB" smtClean="0"/>
              <a:t>08/11/2023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5604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7746FD4-8F16-48EB-AA45-5B5F4BE7BD6F}" type="datetimeFigureOut">
              <a:rPr lang="en-GB" smtClean="0"/>
              <a:t>08/11/2023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2233903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746FD4-8F16-48EB-AA45-5B5F4BE7BD6F}" type="datetimeFigureOut">
              <a:rPr lang="en-GB" smtClean="0"/>
              <a:t>08/11/2023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1911391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7746FD4-8F16-48EB-AA45-5B5F4BE7BD6F}" type="datetimeFigureOut">
              <a:rPr lang="en-GB" smtClean="0"/>
              <a:t>08/11/2023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60957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7746FD4-8F16-48EB-AA45-5B5F4BE7BD6F}" type="datetimeFigureOut">
              <a:rPr lang="en-GB" smtClean="0"/>
              <a:t>08/11/2023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31623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7746FD4-8F16-48EB-AA45-5B5F4BE7BD6F}" type="datetimeFigureOut">
              <a:rPr lang="en-GB" smtClean="0"/>
              <a:t>08/11/2023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278406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46FD4-8F16-48EB-AA45-5B5F4BE7BD6F}" type="datetimeFigureOut">
              <a:rPr lang="en-GB" smtClean="0"/>
              <a:t>08/11/2023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322476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746FD4-8F16-48EB-AA45-5B5F4BE7BD6F}" type="datetimeFigureOut">
              <a:rPr lang="en-GB" smtClean="0"/>
              <a:t>08/11/2023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358286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746FD4-8F16-48EB-AA45-5B5F4BE7BD6F}" type="datetimeFigureOut">
              <a:rPr lang="en-GB" smtClean="0"/>
              <a:t>08/11/2023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7F002-F701-4A01-9D69-D4C45B010A14}" type="slidenum">
              <a:rPr lang="en-GB" smtClean="0"/>
              <a:t>‹#›</a:t>
            </a:fld>
            <a:endParaRPr lang="en-GB"/>
          </a:p>
        </p:txBody>
      </p:sp>
    </p:spTree>
    <p:extLst>
      <p:ext uri="{BB962C8B-B14F-4D97-AF65-F5344CB8AC3E}">
        <p14:creationId xmlns:p14="http://schemas.microsoft.com/office/powerpoint/2010/main" val="2833015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746FD4-8F16-48EB-AA45-5B5F4BE7BD6F}" type="datetimeFigureOut">
              <a:rPr lang="en-GB" smtClean="0"/>
              <a:t>08/11/2023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7F002-F701-4A01-9D69-D4C45B010A14}" type="slidenum">
              <a:rPr lang="en-GB" smtClean="0"/>
              <a:t>‹#›</a:t>
            </a:fld>
            <a:endParaRPr lang="en-GB"/>
          </a:p>
        </p:txBody>
      </p:sp>
    </p:spTree>
    <p:extLst>
      <p:ext uri="{BB962C8B-B14F-4D97-AF65-F5344CB8AC3E}">
        <p14:creationId xmlns:p14="http://schemas.microsoft.com/office/powerpoint/2010/main" val="2998495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704.04861.pdf"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pdf/1605.07146.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pdf/1611.05431.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gate.net/figure/Spotlight-model-of-visual-attention-The-attentional-spotlight-and-visual-sensitivity-is_fig5_266283321"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hyperlink" Target="https://openaccess.thecvf.com/content_ECCV_2018/papers/Sanghyun_Woo_Convolutional_Block_Attention_ECCV_2018_paper.pdf"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openaccess.thecvf.com/content_ECCV_2018/papers/Sanghyun_Woo_Convolutional_Block_Attention_ECCV_2018_paper.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openaccess.thecvf.com/content_ECCV_2018/papers/Sanghyun_Woo_Convolutional_Block_Attention_ECCV_2018_paper.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ytorch.org/docs/stable/generated/torch.nn.AdaptiveMaxPool2d.htm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access.thecvf.com/content_ECCV_2018/papers/Sanghyun_Woo_Convolutional_Block_Attention_ECCV_2018_paper.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ilianweng.github.io/lil-log/2020/08/06/neural-architecture-search.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rxiv.org/pdf/1611.00851.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youtube.com/watch?v=UdXfsAr4Gj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pytorch/examples/tree/main/siamese_network"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7" Type="http://schemas.openxmlformats.org/officeDocument/2006/relationships/hyperlink" Target="https://jalammar.github.io/illustrated-bert/" TargetMode="External"/><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hyperlink" Target="https://jalammar.github.io/illustrated-transformer/" TargetMode="External"/><Relationship Id="rId4" Type="http://schemas.openxmlformats.org/officeDocument/2006/relationships/hyperlink" Target="https://www.youtube.com/watch?v=ptuGllU5SQQ"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modelzoo.co/" TargetMode="External"/><Relationship Id="rId3" Type="http://schemas.openxmlformats.org/officeDocument/2006/relationships/hyperlink" Target="https://www.kaggle.com/datasets" TargetMode="External"/><Relationship Id="rId7" Type="http://schemas.openxmlformats.org/officeDocument/2006/relationships/hyperlink" Target="https://pytorch.org/serve/model_zoo.html" TargetMode="External"/><Relationship Id="rId2" Type="http://schemas.openxmlformats.org/officeDocument/2006/relationships/hyperlink" Target="https://huggingface.co/datasets" TargetMode="External"/><Relationship Id="rId1" Type="http://schemas.openxmlformats.org/officeDocument/2006/relationships/slideLayout" Target="../slideLayouts/slideLayout2.xml"/><Relationship Id="rId6" Type="http://schemas.openxmlformats.org/officeDocument/2006/relationships/hyperlink" Target="https://pytorch.org/vision/0.8/models.html" TargetMode="External"/><Relationship Id="rId5" Type="http://schemas.openxmlformats.org/officeDocument/2006/relationships/hyperlink" Target="https://huggingface.co/models" TargetMode="External"/><Relationship Id="rId10" Type="http://schemas.microsoft.com/office/2007/relationships/hdphoto" Target="../media/hdphoto1.wdp"/><Relationship Id="rId4" Type="http://schemas.openxmlformats.org/officeDocument/2006/relationships/hyperlink" Target="https://paperswithcode.com/" TargetMode="Externa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Vision and Deep Learning</a:t>
            </a:r>
          </a:p>
        </p:txBody>
      </p:sp>
      <p:sp>
        <p:nvSpPr>
          <p:cNvPr id="3" name="Subtitle 2"/>
          <p:cNvSpPr>
            <a:spLocks noGrp="1"/>
          </p:cNvSpPr>
          <p:nvPr>
            <p:ph type="subTitle" idx="1"/>
          </p:nvPr>
        </p:nvSpPr>
        <p:spPr/>
        <p:txBody>
          <a:bodyPr/>
          <a:lstStyle/>
          <a:p>
            <a:r>
              <a:rPr lang="en-GB"/>
              <a:t>Lecture 6</a:t>
            </a:r>
            <a:endParaRPr lang="en-GB" dirty="0"/>
          </a:p>
        </p:txBody>
      </p:sp>
    </p:spTree>
    <p:extLst>
      <p:ext uri="{BB962C8B-B14F-4D97-AF65-F5344CB8AC3E}">
        <p14:creationId xmlns:p14="http://schemas.microsoft.com/office/powerpoint/2010/main" val="4021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Last time</a:t>
            </a:r>
          </a:p>
        </p:txBody>
      </p:sp>
      <p:sp>
        <p:nvSpPr>
          <p:cNvPr id="3" name="Content Placeholder 2"/>
          <p:cNvSpPr>
            <a:spLocks noGrp="1"/>
          </p:cNvSpPr>
          <p:nvPr>
            <p:ph idx="1"/>
          </p:nvPr>
        </p:nvSpPr>
        <p:spPr/>
        <p:txBody>
          <a:bodyPr/>
          <a:lstStyle/>
          <a:p>
            <a:r>
              <a:rPr lang="en-GB" dirty="0"/>
              <a:t>CNN architectures</a:t>
            </a:r>
          </a:p>
          <a:p>
            <a:pPr lvl="1"/>
            <a:r>
              <a:rPr lang="en-GB" dirty="0" err="1"/>
              <a:t>Alexnet</a:t>
            </a:r>
            <a:endParaRPr lang="en-GB" dirty="0"/>
          </a:p>
          <a:p>
            <a:pPr lvl="1"/>
            <a:r>
              <a:rPr lang="en-GB" dirty="0" err="1"/>
              <a:t>ZFNet</a:t>
            </a:r>
            <a:endParaRPr lang="en-GB" dirty="0"/>
          </a:p>
          <a:p>
            <a:pPr lvl="1"/>
            <a:r>
              <a:rPr lang="en-GB"/>
              <a:t>VGG</a:t>
            </a:r>
            <a:endParaRPr lang="en-GB" dirty="0"/>
          </a:p>
          <a:p>
            <a:pPr lvl="1"/>
            <a:r>
              <a:rPr lang="en-GB"/>
              <a:t>GoogLeNet (Inception)</a:t>
            </a:r>
            <a:endParaRPr lang="en-GB" dirty="0"/>
          </a:p>
          <a:p>
            <a:pPr lvl="1"/>
            <a:r>
              <a:rPr lang="en-GB"/>
              <a:t>ResNe</a:t>
            </a:r>
            <a:r>
              <a:rPr lang="en-GB" dirty="0"/>
              <a:t>t</a:t>
            </a:r>
          </a:p>
        </p:txBody>
      </p:sp>
    </p:spTree>
    <p:extLst>
      <p:ext uri="{BB962C8B-B14F-4D97-AF65-F5344CB8AC3E}">
        <p14:creationId xmlns:p14="http://schemas.microsoft.com/office/powerpoint/2010/main" val="35071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Mobilenets</a:t>
            </a:r>
            <a:endParaRPr lang="en-GB" dirty="0"/>
          </a:p>
        </p:txBody>
      </p:sp>
      <p:sp>
        <p:nvSpPr>
          <p:cNvPr id="3" name="Content Placeholder 2"/>
          <p:cNvSpPr>
            <a:spLocks noGrp="1"/>
          </p:cNvSpPr>
          <p:nvPr>
            <p:ph idx="1"/>
          </p:nvPr>
        </p:nvSpPr>
        <p:spPr/>
        <p:txBody>
          <a:bodyPr/>
          <a:lstStyle/>
          <a:p>
            <a:r>
              <a:rPr lang="en-US"/>
              <a:t>efficient models for mobile and embedded vision applications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86" y="2695790"/>
            <a:ext cx="8541971" cy="370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6401321"/>
            <a:ext cx="2547172" cy="276999"/>
          </a:xfrm>
          <a:prstGeom prst="rect">
            <a:avLst/>
          </a:prstGeom>
          <a:noFill/>
        </p:spPr>
        <p:txBody>
          <a:bodyPr wrap="none" rtlCol="0">
            <a:spAutoFit/>
          </a:bodyPr>
          <a:lstStyle/>
          <a:p>
            <a:r>
              <a:rPr lang="en-GB" sz="1200" dirty="0">
                <a:hlinkClick r:id="rId3"/>
              </a:rPr>
              <a:t>https://arxiv.org/pdf/1704.04861.pdf</a:t>
            </a:r>
            <a:r>
              <a:rPr lang="en-GB" sz="1200" dirty="0"/>
              <a:t> </a:t>
            </a:r>
          </a:p>
        </p:txBody>
      </p:sp>
    </p:spTree>
    <p:extLst>
      <p:ext uri="{BB962C8B-B14F-4D97-AF65-F5344CB8AC3E}">
        <p14:creationId xmlns:p14="http://schemas.microsoft.com/office/powerpoint/2010/main" val="25844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Mobilenets</a:t>
            </a:r>
            <a:endParaRPr lang="en-GB" dirty="0"/>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1484784"/>
            <a:ext cx="4282553" cy="513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853214"/>
            <a:ext cx="5078190" cy="99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263" y="3068960"/>
            <a:ext cx="5266847" cy="8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4221088"/>
            <a:ext cx="5017303" cy="189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68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Depth-wise separable convolutions</a:t>
            </a:r>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24744"/>
            <a:ext cx="6059835" cy="43254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5927503"/>
            <a:ext cx="3438525" cy="314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47039" y="4653136"/>
            <a:ext cx="3189457" cy="1200329"/>
          </a:xfrm>
          <a:prstGeom prst="rect">
            <a:avLst/>
          </a:prstGeom>
        </p:spPr>
        <p:txBody>
          <a:bodyPr wrap="square">
            <a:spAutoFit/>
          </a:bodyPr>
          <a:lstStyle/>
          <a:p>
            <a:r>
              <a:rPr lang="en-GB" dirty="0"/>
              <a:t>M: Number of input channels, </a:t>
            </a:r>
          </a:p>
          <a:p>
            <a:r>
              <a:rPr lang="en-GB" dirty="0"/>
              <a:t>N: Number of output channels, </a:t>
            </a:r>
          </a:p>
          <a:p>
            <a:r>
              <a:rPr lang="en-GB" dirty="0"/>
              <a:t>DK: Kernel size</a:t>
            </a:r>
          </a:p>
          <a:p>
            <a:r>
              <a:rPr lang="en-GB" dirty="0"/>
              <a:t>DF: Feature map size</a:t>
            </a:r>
          </a:p>
        </p:txBody>
      </p:sp>
      <p:sp>
        <p:nvSpPr>
          <p:cNvPr id="5" name="TextBox 4"/>
          <p:cNvSpPr txBox="1"/>
          <p:nvPr/>
        </p:nvSpPr>
        <p:spPr>
          <a:xfrm>
            <a:off x="5580112" y="5949280"/>
            <a:ext cx="488211" cy="369332"/>
          </a:xfrm>
          <a:prstGeom prst="rect">
            <a:avLst/>
          </a:prstGeom>
          <a:noFill/>
        </p:spPr>
        <p:txBody>
          <a:bodyPr wrap="none" rtlCol="0">
            <a:spAutoFit/>
          </a:bodyPr>
          <a:lstStyle/>
          <a:p>
            <a:r>
              <a:rPr lang="en-GB" dirty="0"/>
              <a:t>vs. </a:t>
            </a:r>
          </a:p>
        </p:txBody>
      </p:sp>
      <p:pic>
        <p:nvPicPr>
          <p:cNvPr id="2058" name="Picture 10"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982" y="5899684"/>
            <a:ext cx="2305050" cy="381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5530352"/>
            <a:ext cx="1628844" cy="369332"/>
          </a:xfrm>
          <a:prstGeom prst="rect">
            <a:avLst/>
          </a:prstGeom>
          <a:noFill/>
        </p:spPr>
        <p:txBody>
          <a:bodyPr wrap="none" rtlCol="0">
            <a:spAutoFit/>
          </a:bodyPr>
          <a:lstStyle/>
          <a:p>
            <a:r>
              <a:rPr lang="en-GB" dirty="0"/>
              <a:t>Operation cost:</a:t>
            </a:r>
          </a:p>
        </p:txBody>
      </p:sp>
      <p:sp>
        <p:nvSpPr>
          <p:cNvPr id="12" name="TextBox 11"/>
          <p:cNvSpPr txBox="1"/>
          <p:nvPr/>
        </p:nvSpPr>
        <p:spPr>
          <a:xfrm>
            <a:off x="1192033" y="6318612"/>
            <a:ext cx="2344616" cy="369332"/>
          </a:xfrm>
          <a:prstGeom prst="rect">
            <a:avLst/>
          </a:prstGeom>
          <a:noFill/>
        </p:spPr>
        <p:txBody>
          <a:bodyPr wrap="none" rtlCol="0">
            <a:spAutoFit/>
          </a:bodyPr>
          <a:lstStyle/>
          <a:p>
            <a:r>
              <a:rPr lang="en-GB" dirty="0" err="1"/>
              <a:t>Depthwise</a:t>
            </a:r>
            <a:r>
              <a:rPr lang="en-GB" dirty="0"/>
              <a:t> convolution</a:t>
            </a:r>
          </a:p>
        </p:txBody>
      </p:sp>
      <p:sp>
        <p:nvSpPr>
          <p:cNvPr id="13" name="TextBox 12"/>
          <p:cNvSpPr txBox="1"/>
          <p:nvPr/>
        </p:nvSpPr>
        <p:spPr>
          <a:xfrm>
            <a:off x="6660232" y="6346491"/>
            <a:ext cx="2124108" cy="369332"/>
          </a:xfrm>
          <a:prstGeom prst="rect">
            <a:avLst/>
          </a:prstGeom>
          <a:noFill/>
        </p:spPr>
        <p:txBody>
          <a:bodyPr wrap="none" rtlCol="0">
            <a:spAutoFit/>
          </a:bodyPr>
          <a:lstStyle/>
          <a:p>
            <a:r>
              <a:rPr lang="en-GB" dirty="0"/>
              <a:t>Classical convolution</a:t>
            </a:r>
          </a:p>
        </p:txBody>
      </p:sp>
    </p:spTree>
    <p:extLst>
      <p:ext uri="{BB962C8B-B14F-4D97-AF65-F5344CB8AC3E}">
        <p14:creationId xmlns:p14="http://schemas.microsoft.com/office/powerpoint/2010/main" val="349594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Depth-wise separable convolutions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0" y="2636361"/>
            <a:ext cx="6667500" cy="2453640"/>
          </a:xfrm>
        </p:spPr>
      </p:pic>
    </p:spTree>
    <p:extLst>
      <p:ext uri="{BB962C8B-B14F-4D97-AF65-F5344CB8AC3E}">
        <p14:creationId xmlns:p14="http://schemas.microsoft.com/office/powerpoint/2010/main" val="411721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Depth-wise separable convolutions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0" y="2560161"/>
            <a:ext cx="6667500" cy="2606040"/>
          </a:xfrm>
        </p:spPr>
      </p:pic>
    </p:spTree>
    <p:extLst>
      <p:ext uri="{BB962C8B-B14F-4D97-AF65-F5344CB8AC3E}">
        <p14:creationId xmlns:p14="http://schemas.microsoft.com/office/powerpoint/2010/main" val="97041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Mobilenets</a:t>
            </a:r>
            <a:endParaRPr lang="en-GB" dirty="0"/>
          </a:p>
        </p:txBody>
      </p:sp>
      <p:sp>
        <p:nvSpPr>
          <p:cNvPr id="3" name="Content Placeholder 2"/>
          <p:cNvSpPr>
            <a:spLocks noGrp="1"/>
          </p:cNvSpPr>
          <p:nvPr>
            <p:ph idx="1"/>
          </p:nvPr>
        </p:nvSpPr>
        <p:spPr/>
        <p:txBody>
          <a:bodyPr/>
          <a:lstStyle/>
          <a:p>
            <a:pPr marL="0" indent="0">
              <a:buNone/>
            </a:pPr>
            <a:endParaRPr lang="en-GB" dirty="0"/>
          </a:p>
        </p:txBody>
      </p:sp>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050429"/>
            <a:ext cx="4467225" cy="51911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3533775"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1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Other architectures</a:t>
            </a:r>
          </a:p>
        </p:txBody>
      </p:sp>
      <p:sp>
        <p:nvSpPr>
          <p:cNvPr id="4" name="Subtitle 3"/>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33422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068" y="105540"/>
            <a:ext cx="8229600" cy="1143000"/>
          </a:xfrm>
        </p:spPr>
        <p:txBody>
          <a:bodyPr/>
          <a:lstStyle/>
          <a:p>
            <a:pPr algn="l"/>
            <a:r>
              <a:rPr lang="en-GB" dirty="0"/>
              <a:t>Wide RESNET</a:t>
            </a:r>
          </a:p>
        </p:txBody>
      </p:sp>
      <p:sp>
        <p:nvSpPr>
          <p:cNvPr id="3" name="Content Placeholder 2"/>
          <p:cNvSpPr>
            <a:spLocks noGrp="1"/>
          </p:cNvSpPr>
          <p:nvPr>
            <p:ph idx="1"/>
          </p:nvPr>
        </p:nvSpPr>
        <p:spPr>
          <a:xfrm>
            <a:off x="457200" y="1412127"/>
            <a:ext cx="3610744" cy="4714036"/>
          </a:xfrm>
        </p:spPr>
        <p:txBody>
          <a:bodyPr/>
          <a:lstStyle/>
          <a:p>
            <a:r>
              <a:rPr lang="en-GB" dirty="0"/>
              <a:t>Use wider residual blocks (larger number of filters)</a:t>
            </a:r>
          </a:p>
          <a:p>
            <a:r>
              <a:rPr lang="en-GB" dirty="0"/>
              <a:t>50 layer wide </a:t>
            </a:r>
            <a:r>
              <a:rPr lang="en-GB" dirty="0" err="1"/>
              <a:t>resnet</a:t>
            </a:r>
            <a:r>
              <a:rPr lang="en-GB" dirty="0"/>
              <a:t> is better than 101 layer classical </a:t>
            </a:r>
            <a:r>
              <a:rPr lang="en-GB" dirty="0" err="1"/>
              <a:t>resnet</a:t>
            </a:r>
            <a:endParaRPr lang="en-GB" dirty="0"/>
          </a:p>
        </p:txBody>
      </p:sp>
      <p:sp>
        <p:nvSpPr>
          <p:cNvPr id="4" name="TextBox 3"/>
          <p:cNvSpPr txBox="1"/>
          <p:nvPr/>
        </p:nvSpPr>
        <p:spPr>
          <a:xfrm>
            <a:off x="179512" y="6453336"/>
            <a:ext cx="3734805" cy="369332"/>
          </a:xfrm>
          <a:prstGeom prst="rect">
            <a:avLst/>
          </a:prstGeom>
          <a:noFill/>
        </p:spPr>
        <p:txBody>
          <a:bodyPr wrap="none" rtlCol="0">
            <a:spAutoFit/>
          </a:bodyPr>
          <a:lstStyle/>
          <a:p>
            <a:r>
              <a:rPr lang="en-GB" dirty="0">
                <a:hlinkClick r:id="rId2"/>
              </a:rPr>
              <a:t>https://arxiv.org/pdf/1605.07146.pdf</a:t>
            </a:r>
            <a:r>
              <a:rPr lang="en-GB" dirty="0"/>
              <a:t> </a:t>
            </a:r>
          </a:p>
        </p:txBody>
      </p:sp>
      <p:pic>
        <p:nvPicPr>
          <p:cNvPr id="6" name="Picture 5">
            <a:extLst>
              <a:ext uri="{FF2B5EF4-FFF2-40B4-BE49-F238E27FC236}">
                <a16:creationId xmlns:a16="http://schemas.microsoft.com/office/drawing/2014/main" id="{ECA5D5F6-A4FC-941A-F53A-43B1D2D6E328}"/>
              </a:ext>
            </a:extLst>
          </p:cNvPr>
          <p:cNvPicPr>
            <a:picLocks noChangeAspect="1"/>
          </p:cNvPicPr>
          <p:nvPr/>
        </p:nvPicPr>
        <p:blipFill>
          <a:blip r:embed="rId3"/>
          <a:stretch>
            <a:fillRect/>
          </a:stretch>
        </p:blipFill>
        <p:spPr>
          <a:xfrm>
            <a:off x="4222757" y="1977700"/>
            <a:ext cx="4496190" cy="2415749"/>
          </a:xfrm>
          <a:prstGeom prst="rect">
            <a:avLst/>
          </a:prstGeom>
        </p:spPr>
      </p:pic>
      <p:pic>
        <p:nvPicPr>
          <p:cNvPr id="8" name="Picture 7">
            <a:extLst>
              <a:ext uri="{FF2B5EF4-FFF2-40B4-BE49-F238E27FC236}">
                <a16:creationId xmlns:a16="http://schemas.microsoft.com/office/drawing/2014/main" id="{D1290864-A941-416B-553C-AEB5E4C0D4E2}"/>
              </a:ext>
            </a:extLst>
          </p:cNvPr>
          <p:cNvPicPr>
            <a:picLocks noChangeAspect="1"/>
          </p:cNvPicPr>
          <p:nvPr/>
        </p:nvPicPr>
        <p:blipFill>
          <a:blip r:embed="rId4"/>
          <a:stretch>
            <a:fillRect/>
          </a:stretch>
        </p:blipFill>
        <p:spPr>
          <a:xfrm>
            <a:off x="1371322" y="5100926"/>
            <a:ext cx="6401355" cy="1188823"/>
          </a:xfrm>
          <a:prstGeom prst="rect">
            <a:avLst/>
          </a:prstGeom>
        </p:spPr>
      </p:pic>
    </p:spTree>
    <p:extLst>
      <p:ext uri="{BB962C8B-B14F-4D97-AF65-F5344CB8AC3E}">
        <p14:creationId xmlns:p14="http://schemas.microsoft.com/office/powerpoint/2010/main" val="153794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err="1"/>
              <a:t>ResNext</a:t>
            </a:r>
            <a:endParaRPr lang="en-GB" dirty="0"/>
          </a:p>
        </p:txBody>
      </p:sp>
      <p:sp>
        <p:nvSpPr>
          <p:cNvPr id="3" name="Content Placeholder 2"/>
          <p:cNvSpPr>
            <a:spLocks noGrp="1"/>
          </p:cNvSpPr>
          <p:nvPr>
            <p:ph idx="1"/>
          </p:nvPr>
        </p:nvSpPr>
        <p:spPr>
          <a:xfrm>
            <a:off x="107503" y="1556792"/>
            <a:ext cx="4372679" cy="4525963"/>
          </a:xfrm>
        </p:spPr>
        <p:txBody>
          <a:bodyPr/>
          <a:lstStyle/>
          <a:p>
            <a:r>
              <a:rPr lang="en-GB" dirty="0"/>
              <a:t>Again increase the width of the networks, but this time through parallel branches in a block</a:t>
            </a:r>
          </a:p>
        </p:txBody>
      </p:sp>
      <p:sp>
        <p:nvSpPr>
          <p:cNvPr id="4" name="TextBox 3"/>
          <p:cNvSpPr txBox="1"/>
          <p:nvPr/>
        </p:nvSpPr>
        <p:spPr>
          <a:xfrm>
            <a:off x="404680" y="6409456"/>
            <a:ext cx="3734805" cy="369332"/>
          </a:xfrm>
          <a:prstGeom prst="rect">
            <a:avLst/>
          </a:prstGeom>
          <a:noFill/>
        </p:spPr>
        <p:txBody>
          <a:bodyPr wrap="none" rtlCol="0">
            <a:spAutoFit/>
          </a:bodyPr>
          <a:lstStyle/>
          <a:p>
            <a:r>
              <a:rPr lang="en-GB" dirty="0">
                <a:hlinkClick r:id="rId2"/>
              </a:rPr>
              <a:t>https://arxiv.org/pdf/1611.05431.pdf</a:t>
            </a:r>
            <a:r>
              <a:rPr lang="en-GB" dirty="0"/>
              <a:t>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647" y="2708920"/>
            <a:ext cx="4663817" cy="30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74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Transfer learning</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3341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1C58-7AD2-49FA-A39B-901481D860C7}"/>
              </a:ext>
            </a:extLst>
          </p:cNvPr>
          <p:cNvSpPr>
            <a:spLocks noGrp="1"/>
          </p:cNvSpPr>
          <p:nvPr>
            <p:ph type="title"/>
          </p:nvPr>
        </p:nvSpPr>
        <p:spPr/>
        <p:txBody>
          <a:bodyPr/>
          <a:lstStyle/>
          <a:p>
            <a:pPr algn="l"/>
            <a:r>
              <a:rPr lang="en-GB" dirty="0" err="1"/>
              <a:t>SENet</a:t>
            </a:r>
            <a:endParaRPr lang="en-GB"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04" y="1196752"/>
            <a:ext cx="8760296" cy="20336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99" y="6484694"/>
            <a:ext cx="5931175" cy="307777"/>
          </a:xfrm>
          <a:prstGeom prst="rect">
            <a:avLst/>
          </a:prstGeom>
          <a:noFill/>
        </p:spPr>
        <p:txBody>
          <a:bodyPr wrap="none" rtlCol="0">
            <a:spAutoFit/>
          </a:bodyPr>
          <a:lstStyle/>
          <a:p>
            <a:r>
              <a:rPr lang="en-GB" sz="1400" dirty="0"/>
              <a:t>Squeeze-and-Excitation Networks, 2018: </a:t>
            </a:r>
            <a:r>
              <a:rPr lang="en-GB" sz="1400" dirty="0">
                <a:hlinkClick r:id="rId3"/>
              </a:rPr>
              <a:t>https://arxiv.org/pdf/1709.01507.pdf</a:t>
            </a:r>
            <a:r>
              <a:rPr lang="en-GB" sz="1400" dirty="0"/>
              <a:t>  </a:t>
            </a:r>
          </a:p>
        </p:txBody>
      </p:sp>
      <p:sp>
        <p:nvSpPr>
          <p:cNvPr id="6" name="TextBox 5"/>
          <p:cNvSpPr txBox="1"/>
          <p:nvPr/>
        </p:nvSpPr>
        <p:spPr>
          <a:xfrm>
            <a:off x="0" y="4189698"/>
            <a:ext cx="4584340" cy="646331"/>
          </a:xfrm>
          <a:prstGeom prst="rect">
            <a:avLst/>
          </a:prstGeom>
          <a:noFill/>
        </p:spPr>
        <p:txBody>
          <a:bodyPr wrap="square" rtlCol="0">
            <a:spAutoFit/>
          </a:bodyPr>
          <a:lstStyle/>
          <a:p>
            <a:r>
              <a:rPr lang="en-GB" dirty="0" err="1"/>
              <a:t>ImageNet</a:t>
            </a:r>
            <a:r>
              <a:rPr lang="en-GB" dirty="0"/>
              <a:t> 2017 winner</a:t>
            </a:r>
          </a:p>
          <a:p>
            <a:r>
              <a:rPr lang="en-GB" b="1" dirty="0">
                <a:solidFill>
                  <a:srgbClr val="FF0000"/>
                </a:solidFill>
              </a:rPr>
              <a:t>2.3% top-5 accuracy</a:t>
            </a:r>
          </a:p>
        </p:txBody>
      </p:sp>
      <p:pic>
        <p:nvPicPr>
          <p:cNvPr id="7170" name="Picture 2" descr="Review: SENet — Squeeze-and-Excitation Network, Winner of ILSVRC 2017  (Image Classification) | by Sik-Ho Tsang | Towards Data Sci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3889030"/>
            <a:ext cx="4677702" cy="20840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5157192"/>
            <a:ext cx="4572000" cy="923330"/>
          </a:xfrm>
          <a:prstGeom prst="rect">
            <a:avLst/>
          </a:prstGeom>
        </p:spPr>
        <p:txBody>
          <a:bodyPr>
            <a:spAutoFit/>
          </a:bodyPr>
          <a:lstStyle/>
          <a:p>
            <a:r>
              <a:rPr lang="en-GB" dirty="0"/>
              <a:t>Compute weight for each feature map:</a:t>
            </a:r>
          </a:p>
          <a:p>
            <a:pPr marL="742950" lvl="1" indent="-285750">
              <a:buFont typeface="Arial" pitchFamily="34" charset="0"/>
              <a:buChar char="•"/>
            </a:pPr>
            <a:r>
              <a:rPr lang="en-GB" dirty="0"/>
              <a:t>Global average pooling</a:t>
            </a:r>
          </a:p>
          <a:p>
            <a:pPr marL="742950" lvl="1" indent="-285750">
              <a:buFont typeface="Arial" pitchFamily="34" charset="0"/>
              <a:buChar char="•"/>
            </a:pPr>
            <a:r>
              <a:rPr lang="en-GB" dirty="0"/>
              <a:t>2FC layers</a:t>
            </a:r>
          </a:p>
        </p:txBody>
      </p:sp>
    </p:spTree>
    <p:extLst>
      <p:ext uri="{BB962C8B-B14F-4D97-AF65-F5344CB8AC3E}">
        <p14:creationId xmlns:p14="http://schemas.microsoft.com/office/powerpoint/2010/main" val="119805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err="1"/>
              <a:t>SENet</a:t>
            </a:r>
            <a:endParaRPr lang="en-GB" dirty="0"/>
          </a:p>
        </p:txBody>
      </p:sp>
      <p:sp>
        <p:nvSpPr>
          <p:cNvPr id="3" name="Content Placeholder 2"/>
          <p:cNvSpPr>
            <a:spLocks noGrp="1"/>
          </p:cNvSpPr>
          <p:nvPr>
            <p:ph idx="1"/>
          </p:nvPr>
        </p:nvSpPr>
        <p:spPr>
          <a:xfrm>
            <a:off x="0" y="1628800"/>
            <a:ext cx="8229600" cy="4525963"/>
          </a:xfrm>
        </p:spPr>
        <p:txBody>
          <a:bodyPr>
            <a:normAutofit/>
          </a:bodyPr>
          <a:lstStyle/>
          <a:p>
            <a:pPr marL="0" indent="0">
              <a:buNone/>
            </a:pPr>
            <a:r>
              <a:rPr lang="en-GB" sz="2000" u="sng" dirty="0"/>
              <a:t>Squeeze</a:t>
            </a:r>
            <a:r>
              <a:rPr lang="en-GB" sz="2000" dirty="0"/>
              <a:t> (</a:t>
            </a:r>
            <a:r>
              <a:rPr lang="en-GB" sz="2000" b="1" dirty="0"/>
              <a:t>Global Information Embedding</a:t>
            </a:r>
            <a:r>
              <a:rPr lang="en-GB" sz="2000" dirty="0"/>
              <a:t>) squeeze global spatial information into a channel descriptor</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u="sng" dirty="0"/>
              <a:t>Excitation</a:t>
            </a:r>
            <a:r>
              <a:rPr lang="en-GB" sz="2000" dirty="0"/>
              <a:t> (</a:t>
            </a:r>
            <a:r>
              <a:rPr lang="en-GB" sz="2000" b="1" dirty="0"/>
              <a:t>Adaptive Recalibration</a:t>
            </a:r>
            <a:r>
              <a:rPr lang="en-GB" sz="2000" dirty="0"/>
              <a:t>) </a:t>
            </a:r>
          </a:p>
          <a:p>
            <a:pPr>
              <a:buFontTx/>
              <a:buChar char="-"/>
            </a:pPr>
            <a:r>
              <a:rPr lang="en-GB" sz="2000" dirty="0"/>
              <a:t>capture channel-wise dependencies</a:t>
            </a:r>
          </a:p>
          <a:p>
            <a:pPr>
              <a:buFontTx/>
              <a:buChar char="-"/>
            </a:pPr>
            <a:r>
              <a:rPr lang="en-GB" sz="2000" dirty="0"/>
              <a:t>dynamics conditioned on the input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636912"/>
            <a:ext cx="3395629" cy="3360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52700"/>
            <a:ext cx="41910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5254294"/>
            <a:ext cx="59245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28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Densely connected networks</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645024"/>
            <a:ext cx="84201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224" y="1340768"/>
            <a:ext cx="3453894" cy="246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8261" y="1540510"/>
            <a:ext cx="4320480" cy="2031325"/>
          </a:xfrm>
          <a:prstGeom prst="rect">
            <a:avLst/>
          </a:prstGeom>
          <a:noFill/>
        </p:spPr>
        <p:txBody>
          <a:bodyPr wrap="square" rtlCol="0">
            <a:spAutoFit/>
          </a:bodyPr>
          <a:lstStyle/>
          <a:p>
            <a:r>
              <a:rPr lang="en-GB" b="1" dirty="0"/>
              <a:t>Dense block</a:t>
            </a:r>
            <a:r>
              <a:rPr lang="en-GB" dirty="0"/>
              <a:t>: each layer is connected to every other layer in feed-forward fashion</a:t>
            </a:r>
          </a:p>
          <a:p>
            <a:endParaRPr lang="en-GB" dirty="0"/>
          </a:p>
          <a:p>
            <a:r>
              <a:rPr lang="en-GB" dirty="0"/>
              <a:t>- strengthens feature propagation,</a:t>
            </a:r>
          </a:p>
          <a:p>
            <a:r>
              <a:rPr lang="en-GB" dirty="0"/>
              <a:t>- encourages feature reuse</a:t>
            </a:r>
          </a:p>
          <a:p>
            <a:r>
              <a:rPr lang="en-GB" dirty="0"/>
              <a:t>- helps with the vanishing gradients problem</a:t>
            </a:r>
          </a:p>
          <a:p>
            <a:endParaRPr lang="en-GB" dirty="0"/>
          </a:p>
        </p:txBody>
      </p:sp>
      <p:sp>
        <p:nvSpPr>
          <p:cNvPr id="6" name="TextBox 5"/>
          <p:cNvSpPr txBox="1"/>
          <p:nvPr/>
        </p:nvSpPr>
        <p:spPr>
          <a:xfrm>
            <a:off x="251520" y="6107525"/>
            <a:ext cx="4873963" cy="369332"/>
          </a:xfrm>
          <a:prstGeom prst="rect">
            <a:avLst/>
          </a:prstGeom>
          <a:noFill/>
        </p:spPr>
        <p:txBody>
          <a:bodyPr wrap="none" rtlCol="0">
            <a:spAutoFit/>
          </a:bodyPr>
          <a:lstStyle/>
          <a:p>
            <a:r>
              <a:rPr lang="en-GB" dirty="0"/>
              <a:t>Densely Connected Convolutional Networks, 2017</a:t>
            </a:r>
          </a:p>
        </p:txBody>
      </p:sp>
    </p:spTree>
    <p:extLst>
      <p:ext uri="{BB962C8B-B14F-4D97-AF65-F5344CB8AC3E}">
        <p14:creationId xmlns:p14="http://schemas.microsoft.com/office/powerpoint/2010/main" val="401969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F661-3E9B-405B-87AB-FCC9C57215FE}"/>
              </a:ext>
            </a:extLst>
          </p:cNvPr>
          <p:cNvSpPr>
            <a:spLocks noGrp="1"/>
          </p:cNvSpPr>
          <p:nvPr>
            <p:ph type="title"/>
          </p:nvPr>
        </p:nvSpPr>
        <p:spPr/>
        <p:txBody>
          <a:bodyPr/>
          <a:lstStyle/>
          <a:p>
            <a:pPr algn="l"/>
            <a:r>
              <a:rPr lang="en-GB" dirty="0"/>
              <a:t>Efficient nets</a:t>
            </a:r>
          </a:p>
        </p:txBody>
      </p:sp>
      <p:pic>
        <p:nvPicPr>
          <p:cNvPr id="2050" name="Picture 2" descr="https://1.bp.blogspot.com/-Cdtb97FtgdA/XO3BHsB7oEI/AAAAAAAAEKE/bmtkonwgs8cmWyI5esVo8wJPnhPLQ5bGQCLcBGAs/s640/image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040560" cy="25202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82" y="3933056"/>
            <a:ext cx="5465508" cy="27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472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Efficient nets</a:t>
            </a:r>
          </a:p>
        </p:txBody>
      </p:sp>
      <p:sp>
        <p:nvSpPr>
          <p:cNvPr id="3" name="Content Placeholder 2"/>
          <p:cNvSpPr>
            <a:spLocks noGrp="1"/>
          </p:cNvSpPr>
          <p:nvPr>
            <p:ph idx="1"/>
          </p:nvPr>
        </p:nvSpPr>
        <p:spPr>
          <a:xfrm>
            <a:off x="457200" y="1600200"/>
            <a:ext cx="3754760" cy="4525963"/>
          </a:xfrm>
        </p:spPr>
        <p:txBody>
          <a:bodyPr>
            <a:normAutofit fontScale="85000" lnSpcReduction="10000"/>
          </a:bodyPr>
          <a:lstStyle/>
          <a:p>
            <a:r>
              <a:rPr lang="en-GB" dirty="0"/>
              <a:t>carefully balancing network depth, width, and resolution can lead to better performance</a:t>
            </a:r>
          </a:p>
          <a:p>
            <a:r>
              <a:rPr lang="en-GB" dirty="0"/>
              <a:t>design a new baseline network and scale it up to obtain a family of models, called </a:t>
            </a:r>
            <a:r>
              <a:rPr lang="en-GB" i="1" dirty="0" err="1"/>
              <a:t>EfficientNets</a:t>
            </a:r>
            <a:endParaRPr lang="en-GB" i="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628800"/>
            <a:ext cx="441960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3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Efficient nets</a:t>
            </a:r>
          </a:p>
        </p:txBody>
      </p:sp>
      <p:sp>
        <p:nvSpPr>
          <p:cNvPr id="3" name="Content Placeholder 2"/>
          <p:cNvSpPr>
            <a:spLocks noGrp="1"/>
          </p:cNvSpPr>
          <p:nvPr>
            <p:ph idx="1"/>
          </p:nvPr>
        </p:nvSpPr>
        <p:spPr/>
        <p:txBody>
          <a:bodyPr/>
          <a:lstStyle/>
          <a:p>
            <a:r>
              <a:rPr lang="en-GB" dirty="0"/>
              <a:t>α · β </a:t>
            </a:r>
            <a:r>
              <a:rPr lang="en-GB" baseline="30000" dirty="0"/>
              <a:t>2</a:t>
            </a:r>
            <a:r>
              <a:rPr lang="en-GB" dirty="0"/>
              <a:t> · γ </a:t>
            </a:r>
            <a:r>
              <a:rPr lang="en-GB" baseline="30000" dirty="0"/>
              <a:t>2</a:t>
            </a:r>
            <a:r>
              <a:rPr lang="en-GB" dirty="0"/>
              <a:t> ≈ 2 such that for any new φ, the total FLOPS will approximately increase by 2</a:t>
            </a:r>
            <a:r>
              <a:rPr lang="en-GB" baseline="30000" dirty="0"/>
              <a:t>φ</a:t>
            </a:r>
            <a:r>
              <a:rPr lang="en-GB" dirty="0"/>
              <a:t> </a:t>
            </a:r>
          </a:p>
          <a:p>
            <a:r>
              <a:rPr lang="en-GB" dirty="0"/>
              <a:t>if the input image is bigger, the network needs more layers to increase the receptive field and more channels to capture more fine-grained patterns.</a:t>
            </a:r>
          </a:p>
        </p:txBody>
      </p:sp>
      <p:sp>
        <p:nvSpPr>
          <p:cNvPr id="4" name="TextBox 3"/>
          <p:cNvSpPr txBox="1"/>
          <p:nvPr/>
        </p:nvSpPr>
        <p:spPr>
          <a:xfrm>
            <a:off x="5796136" y="4287996"/>
            <a:ext cx="1949252" cy="369332"/>
          </a:xfrm>
          <a:prstGeom prst="rect">
            <a:avLst/>
          </a:prstGeom>
          <a:noFill/>
        </p:spPr>
        <p:txBody>
          <a:bodyPr wrap="none" rtlCol="0">
            <a:spAutoFit/>
          </a:bodyPr>
          <a:lstStyle/>
          <a:p>
            <a:r>
              <a:rPr lang="en-GB" dirty="0"/>
              <a:t>Combined scaling: </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035" y="4653136"/>
            <a:ext cx="3557588"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40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322712" cy="4525963"/>
          </a:xfrm>
        </p:spPr>
        <p:txBody>
          <a:bodyPr>
            <a:normAutofit fontScale="85000" lnSpcReduction="10000"/>
          </a:bodyPr>
          <a:lstStyle/>
          <a:p>
            <a:r>
              <a:rPr lang="en-GB" dirty="0"/>
              <a:t>Random grid search to determine </a:t>
            </a:r>
            <a:r>
              <a:rPr lang="el-GR" dirty="0"/>
              <a:t>α = 1.2, β = 1.1, γ = 1.1</a:t>
            </a:r>
            <a:endParaRPr lang="en-GB" dirty="0"/>
          </a:p>
          <a:p>
            <a:r>
              <a:rPr lang="en-GB" dirty="0"/>
              <a:t>Fix α, β, γ as constants and scale up baseline network with different φ (EfficientNet-B1 to B7)</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60648"/>
            <a:ext cx="50101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s://miro.medium.com/max/642/1*hq62bMEMgvBgU_f8cW7j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992" y="4005064"/>
            <a:ext cx="4213357" cy="20882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61517" y="6381328"/>
            <a:ext cx="974306" cy="369332"/>
          </a:xfrm>
          <a:prstGeom prst="rect">
            <a:avLst/>
          </a:prstGeom>
          <a:noFill/>
        </p:spPr>
        <p:txBody>
          <a:bodyPr wrap="none" rtlCol="0">
            <a:spAutoFit/>
          </a:bodyPr>
          <a:lstStyle/>
          <a:p>
            <a:r>
              <a:rPr lang="en-GB" dirty="0" err="1"/>
              <a:t>MBConv</a:t>
            </a:r>
            <a:endParaRPr lang="en-GB" dirty="0"/>
          </a:p>
        </p:txBody>
      </p:sp>
    </p:spTree>
    <p:extLst>
      <p:ext uri="{BB962C8B-B14F-4D97-AF65-F5344CB8AC3E}">
        <p14:creationId xmlns:p14="http://schemas.microsoft.com/office/powerpoint/2010/main" val="2998036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DCCDA1-1E24-43D2-8AB1-59653ECC4A69}"/>
              </a:ext>
            </a:extLst>
          </p:cNvPr>
          <p:cNvSpPr>
            <a:spLocks noGrp="1"/>
          </p:cNvSpPr>
          <p:nvPr>
            <p:ph type="title"/>
          </p:nvPr>
        </p:nvSpPr>
        <p:spPr/>
        <p:txBody>
          <a:bodyPr/>
          <a:lstStyle/>
          <a:p>
            <a:r>
              <a:rPr lang="en-GB" dirty="0"/>
              <a:t>Attention</a:t>
            </a:r>
          </a:p>
        </p:txBody>
      </p:sp>
      <p:pic>
        <p:nvPicPr>
          <p:cNvPr id="1026" name="Picture 2" descr="Spotlight model of visual attention. The attentional spotlight and visual sensitivity is highest centrally and horizontally at null of y-axis as the picture indicates. The spotlight is of highest sensitivity in the centre usually where the fovea focuses on (retinal center), the blurry part of the attentional spot is the fringe, and it collides spatially with peripheral decrease of perceptual sensitivity when attention remains on the retinal center.">
            <a:extLst>
              <a:ext uri="{FF2B5EF4-FFF2-40B4-BE49-F238E27FC236}">
                <a16:creationId xmlns:a16="http://schemas.microsoft.com/office/drawing/2014/main" id="{896FB812-32B5-4594-BBE3-D07042C04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232" y="2132856"/>
            <a:ext cx="5470751" cy="239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D21322-819C-401A-A43A-D0EE78766AAC}"/>
              </a:ext>
            </a:extLst>
          </p:cNvPr>
          <p:cNvSpPr txBox="1"/>
          <p:nvPr/>
        </p:nvSpPr>
        <p:spPr>
          <a:xfrm>
            <a:off x="59635" y="6583680"/>
            <a:ext cx="6104556" cy="215444"/>
          </a:xfrm>
          <a:prstGeom prst="rect">
            <a:avLst/>
          </a:prstGeom>
          <a:noFill/>
        </p:spPr>
        <p:txBody>
          <a:bodyPr wrap="none" rtlCol="0">
            <a:spAutoFit/>
          </a:bodyPr>
          <a:lstStyle/>
          <a:p>
            <a:r>
              <a:rPr lang="en-GB" sz="800" dirty="0">
                <a:hlinkClick r:id="rId3"/>
              </a:rPr>
              <a:t>https://www.researchgate.net/figure/Spotlight-model-of-visual-attention-The-attentional-spotlight-and-visual-sensitivity-is_fig5_266283321</a:t>
            </a:r>
            <a:r>
              <a:rPr lang="en-GB" sz="800" dirty="0"/>
              <a:t> </a:t>
            </a:r>
          </a:p>
        </p:txBody>
      </p:sp>
      <p:sp>
        <p:nvSpPr>
          <p:cNvPr id="7" name="TextBox 6">
            <a:extLst>
              <a:ext uri="{FF2B5EF4-FFF2-40B4-BE49-F238E27FC236}">
                <a16:creationId xmlns:a16="http://schemas.microsoft.com/office/drawing/2014/main" id="{BF37912A-4186-4CDF-B3FD-08B918D6B11D}"/>
              </a:ext>
            </a:extLst>
          </p:cNvPr>
          <p:cNvSpPr txBox="1"/>
          <p:nvPr/>
        </p:nvSpPr>
        <p:spPr>
          <a:xfrm>
            <a:off x="508387" y="5465385"/>
            <a:ext cx="4571006" cy="923330"/>
          </a:xfrm>
          <a:prstGeom prst="rect">
            <a:avLst/>
          </a:prstGeom>
          <a:noFill/>
        </p:spPr>
        <p:txBody>
          <a:bodyPr wrap="square">
            <a:spAutoFit/>
          </a:bodyPr>
          <a:lstStyle/>
          <a:p>
            <a:r>
              <a:rPr lang="en-US" dirty="0"/>
              <a:t>humans exploit a sequence of partial glimpses and selectively focus on salient parts in order to capture visual structure better</a:t>
            </a:r>
            <a:endParaRPr lang="en-GB" dirty="0"/>
          </a:p>
        </p:txBody>
      </p:sp>
      <p:pic>
        <p:nvPicPr>
          <p:cNvPr id="6146" name="Picture 2" descr="FIGURE 3, [Cross section of the eye...]. - Prevention and Management of  Diabetes-Related Eye Disease - NCBI Bookshe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023136"/>
            <a:ext cx="3325705" cy="228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13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A297-359C-49A1-AA0E-50CC0994887E}"/>
              </a:ext>
            </a:extLst>
          </p:cNvPr>
          <p:cNvSpPr>
            <a:spLocks noGrp="1"/>
          </p:cNvSpPr>
          <p:nvPr>
            <p:ph type="title"/>
          </p:nvPr>
        </p:nvSpPr>
        <p:spPr/>
        <p:txBody>
          <a:bodyPr>
            <a:normAutofit fontScale="90000"/>
          </a:bodyPr>
          <a:lstStyle/>
          <a:p>
            <a:r>
              <a:rPr lang="en-GB" dirty="0"/>
              <a:t>CBAM – Convolutional Block Attention Module</a:t>
            </a:r>
          </a:p>
        </p:txBody>
      </p:sp>
      <p:pic>
        <p:nvPicPr>
          <p:cNvPr id="5" name="Picture 4">
            <a:extLst>
              <a:ext uri="{FF2B5EF4-FFF2-40B4-BE49-F238E27FC236}">
                <a16:creationId xmlns:a16="http://schemas.microsoft.com/office/drawing/2014/main" id="{4DF47C5F-613D-4303-B500-B68064179725}"/>
              </a:ext>
            </a:extLst>
          </p:cNvPr>
          <p:cNvPicPr>
            <a:picLocks noChangeAspect="1"/>
          </p:cNvPicPr>
          <p:nvPr/>
        </p:nvPicPr>
        <p:blipFill>
          <a:blip r:embed="rId2"/>
          <a:stretch>
            <a:fillRect/>
          </a:stretch>
        </p:blipFill>
        <p:spPr>
          <a:xfrm>
            <a:off x="1763688" y="2614019"/>
            <a:ext cx="5830472" cy="3355271"/>
          </a:xfrm>
          <a:prstGeom prst="rect">
            <a:avLst/>
          </a:prstGeom>
        </p:spPr>
      </p:pic>
      <p:sp>
        <p:nvSpPr>
          <p:cNvPr id="6" name="TextBox 5">
            <a:extLst>
              <a:ext uri="{FF2B5EF4-FFF2-40B4-BE49-F238E27FC236}">
                <a16:creationId xmlns:a16="http://schemas.microsoft.com/office/drawing/2014/main" id="{5CD91027-0044-4F5A-ABDD-21C0191FDA3F}"/>
              </a:ext>
            </a:extLst>
          </p:cNvPr>
          <p:cNvSpPr txBox="1"/>
          <p:nvPr/>
        </p:nvSpPr>
        <p:spPr>
          <a:xfrm>
            <a:off x="172941" y="6497486"/>
            <a:ext cx="5769528" cy="215444"/>
          </a:xfrm>
          <a:prstGeom prst="rect">
            <a:avLst/>
          </a:prstGeom>
          <a:noFill/>
        </p:spPr>
        <p:txBody>
          <a:bodyPr wrap="none" rtlCol="0">
            <a:spAutoFit/>
          </a:bodyPr>
          <a:lstStyle/>
          <a:p>
            <a:r>
              <a:rPr lang="en-GB" sz="800" dirty="0">
                <a:hlinkClick r:id="rId3"/>
              </a:rPr>
              <a:t>https://openaccess.thecvf.com/content_ECCV_2018/papers/Sanghyun_Woo_Convolutional_Block_Attention_ECCV_2018_paper.pdf</a:t>
            </a:r>
            <a:r>
              <a:rPr lang="en-GB" sz="800" dirty="0"/>
              <a:t> </a:t>
            </a:r>
          </a:p>
        </p:txBody>
      </p:sp>
      <p:sp>
        <p:nvSpPr>
          <p:cNvPr id="8" name="TextBox 7">
            <a:extLst>
              <a:ext uri="{FF2B5EF4-FFF2-40B4-BE49-F238E27FC236}">
                <a16:creationId xmlns:a16="http://schemas.microsoft.com/office/drawing/2014/main" id="{CBB8A6C5-B95A-4FDC-8BB0-E2C57D8E254B}"/>
              </a:ext>
            </a:extLst>
          </p:cNvPr>
          <p:cNvSpPr txBox="1"/>
          <p:nvPr/>
        </p:nvSpPr>
        <p:spPr>
          <a:xfrm>
            <a:off x="47708" y="1690689"/>
            <a:ext cx="8986961" cy="923330"/>
          </a:xfrm>
          <a:prstGeom prst="rect">
            <a:avLst/>
          </a:prstGeom>
          <a:noFill/>
        </p:spPr>
        <p:txBody>
          <a:bodyPr wrap="square">
            <a:spAutoFit/>
          </a:bodyPr>
          <a:lstStyle/>
          <a:p>
            <a:r>
              <a:rPr lang="en-US" b="1" dirty="0"/>
              <a:t>Convolutional Block Attention Module (CBAM):</a:t>
            </a:r>
          </a:p>
          <a:p>
            <a:pPr marL="742950" lvl="1" indent="-285750">
              <a:buFont typeface="Arial" panose="020B0604020202020204" pitchFamily="34" charset="0"/>
              <a:buChar char="•"/>
            </a:pPr>
            <a:r>
              <a:rPr lang="en-US" dirty="0"/>
              <a:t>a simple yet effective attention module for feed-forward convolutional neural networks</a:t>
            </a:r>
            <a:endParaRPr lang="en-GB" dirty="0"/>
          </a:p>
        </p:txBody>
      </p:sp>
    </p:spTree>
    <p:extLst>
      <p:ext uri="{BB962C8B-B14F-4D97-AF65-F5344CB8AC3E}">
        <p14:creationId xmlns:p14="http://schemas.microsoft.com/office/powerpoint/2010/main" val="286984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1EA1A-75B0-4277-8B6E-82E643E75244}"/>
              </a:ext>
            </a:extLst>
          </p:cNvPr>
          <p:cNvPicPr>
            <a:picLocks noChangeAspect="1"/>
          </p:cNvPicPr>
          <p:nvPr/>
        </p:nvPicPr>
        <p:blipFill>
          <a:blip r:embed="rId2"/>
          <a:stretch>
            <a:fillRect/>
          </a:stretch>
        </p:blipFill>
        <p:spPr>
          <a:xfrm>
            <a:off x="3256965" y="3918641"/>
            <a:ext cx="5872163" cy="2057400"/>
          </a:xfrm>
          <a:prstGeom prst="rect">
            <a:avLst/>
          </a:prstGeom>
        </p:spPr>
      </p:pic>
      <p:sp>
        <p:nvSpPr>
          <p:cNvPr id="2" name="Title 1">
            <a:extLst>
              <a:ext uri="{FF2B5EF4-FFF2-40B4-BE49-F238E27FC236}">
                <a16:creationId xmlns:a16="http://schemas.microsoft.com/office/drawing/2014/main" id="{CAA23C74-6E01-4D7E-B45B-B92C2001F257}"/>
              </a:ext>
            </a:extLst>
          </p:cNvPr>
          <p:cNvSpPr>
            <a:spLocks noGrp="1"/>
          </p:cNvSpPr>
          <p:nvPr>
            <p:ph type="title"/>
          </p:nvPr>
        </p:nvSpPr>
        <p:spPr/>
        <p:txBody>
          <a:bodyPr/>
          <a:lstStyle/>
          <a:p>
            <a:r>
              <a:rPr lang="en-GB" dirty="0"/>
              <a:t>Channel Attention</a:t>
            </a:r>
          </a:p>
        </p:txBody>
      </p:sp>
      <p:sp>
        <p:nvSpPr>
          <p:cNvPr id="3" name="Content Placeholder 2">
            <a:extLst>
              <a:ext uri="{FF2B5EF4-FFF2-40B4-BE49-F238E27FC236}">
                <a16:creationId xmlns:a16="http://schemas.microsoft.com/office/drawing/2014/main" id="{451BCA0B-C10C-4A31-8603-429E2605EFF0}"/>
              </a:ext>
            </a:extLst>
          </p:cNvPr>
          <p:cNvSpPr>
            <a:spLocks noGrp="1"/>
          </p:cNvSpPr>
          <p:nvPr>
            <p:ph idx="1"/>
          </p:nvPr>
        </p:nvSpPr>
        <p:spPr>
          <a:xfrm>
            <a:off x="83488" y="1825625"/>
            <a:ext cx="3482672" cy="4351338"/>
          </a:xfrm>
        </p:spPr>
        <p:txBody>
          <a:bodyPr>
            <a:normAutofit fontScale="85000" lnSpcReduction="20000"/>
          </a:bodyPr>
          <a:lstStyle/>
          <a:p>
            <a:r>
              <a:rPr lang="en-GB" dirty="0"/>
              <a:t>GAP(Global Average Pooling)</a:t>
            </a:r>
          </a:p>
          <a:p>
            <a:pPr lvl="1"/>
            <a:r>
              <a:rPr lang="en-GB" dirty="0"/>
              <a:t>Aggregate spatial information</a:t>
            </a:r>
          </a:p>
          <a:p>
            <a:r>
              <a:rPr lang="en-GB" dirty="0"/>
              <a:t>GMP</a:t>
            </a:r>
          </a:p>
          <a:p>
            <a:pPr lvl="1"/>
            <a:r>
              <a:rPr lang="en-GB" dirty="0"/>
              <a:t>Preserve richer context information</a:t>
            </a:r>
          </a:p>
          <a:p>
            <a:r>
              <a:rPr lang="en-GB" dirty="0"/>
              <a:t>Multilayer perceptron (MLP)</a:t>
            </a:r>
          </a:p>
          <a:p>
            <a:r>
              <a:rPr lang="en-GB" dirty="0"/>
              <a:t>Sigmoid activation </a:t>
            </a:r>
          </a:p>
          <a:p>
            <a:pPr lvl="1"/>
            <a:r>
              <a:rPr lang="en-GB" dirty="0"/>
              <a:t>Gives the weights for each channel</a:t>
            </a:r>
          </a:p>
        </p:txBody>
      </p:sp>
      <p:pic>
        <p:nvPicPr>
          <p:cNvPr id="9" name="Picture 8">
            <a:extLst>
              <a:ext uri="{FF2B5EF4-FFF2-40B4-BE49-F238E27FC236}">
                <a16:creationId xmlns:a16="http://schemas.microsoft.com/office/drawing/2014/main" id="{66903F8D-D2C3-4039-BF97-E884A18151B3}"/>
              </a:ext>
            </a:extLst>
          </p:cNvPr>
          <p:cNvPicPr>
            <a:picLocks noChangeAspect="1"/>
          </p:cNvPicPr>
          <p:nvPr/>
        </p:nvPicPr>
        <p:blipFill>
          <a:blip r:embed="rId3"/>
          <a:stretch>
            <a:fillRect/>
          </a:stretch>
        </p:blipFill>
        <p:spPr>
          <a:xfrm>
            <a:off x="3851920" y="2129807"/>
            <a:ext cx="5040560" cy="1149144"/>
          </a:xfrm>
          <a:prstGeom prst="rect">
            <a:avLst/>
          </a:prstGeom>
        </p:spPr>
      </p:pic>
      <p:sp>
        <p:nvSpPr>
          <p:cNvPr id="10" name="TextBox 9">
            <a:extLst>
              <a:ext uri="{FF2B5EF4-FFF2-40B4-BE49-F238E27FC236}">
                <a16:creationId xmlns:a16="http://schemas.microsoft.com/office/drawing/2014/main" id="{96302C91-82D7-4443-8773-B1825B9BB32F}"/>
              </a:ext>
            </a:extLst>
          </p:cNvPr>
          <p:cNvSpPr txBox="1"/>
          <p:nvPr/>
        </p:nvSpPr>
        <p:spPr>
          <a:xfrm>
            <a:off x="172941" y="6497486"/>
            <a:ext cx="5769528" cy="215444"/>
          </a:xfrm>
          <a:prstGeom prst="rect">
            <a:avLst/>
          </a:prstGeom>
          <a:noFill/>
        </p:spPr>
        <p:txBody>
          <a:bodyPr wrap="none" rtlCol="0">
            <a:spAutoFit/>
          </a:bodyPr>
          <a:lstStyle/>
          <a:p>
            <a:r>
              <a:rPr lang="en-GB" sz="800" dirty="0">
                <a:hlinkClick r:id="rId4"/>
              </a:rPr>
              <a:t>https://openaccess.thecvf.com/content_ECCV_2018/papers/Sanghyun_Woo_Convolutional_Block_Attention_ECCV_2018_paper.pdf</a:t>
            </a:r>
            <a:r>
              <a:rPr lang="en-GB" sz="800" dirty="0"/>
              <a:t> </a:t>
            </a:r>
          </a:p>
        </p:txBody>
      </p:sp>
    </p:spTree>
    <p:extLst>
      <p:ext uri="{BB962C8B-B14F-4D97-AF65-F5344CB8AC3E}">
        <p14:creationId xmlns:p14="http://schemas.microsoft.com/office/powerpoint/2010/main" val="156718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a:t>
            </a:r>
          </a:p>
        </p:txBody>
      </p:sp>
      <p:sp>
        <p:nvSpPr>
          <p:cNvPr id="3" name="Content Placeholder 2"/>
          <p:cNvSpPr>
            <a:spLocks noGrp="1"/>
          </p:cNvSpPr>
          <p:nvPr>
            <p:ph idx="1"/>
          </p:nvPr>
        </p:nvSpPr>
        <p:spPr/>
        <p:txBody>
          <a:bodyPr/>
          <a:lstStyle/>
          <a:p>
            <a:pPr marL="0" indent="0">
              <a:buNone/>
            </a:pPr>
            <a:endParaRPr lang="en-GB" dirty="0"/>
          </a:p>
        </p:txBody>
      </p:sp>
      <p:pic>
        <p:nvPicPr>
          <p:cNvPr id="11266" name="Picture 2" descr="Fresh from the arXiv: Oct 21 to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696744" cy="539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8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53CE-9CC0-4949-B1DD-B89ECBC44F7F}"/>
              </a:ext>
            </a:extLst>
          </p:cNvPr>
          <p:cNvSpPr>
            <a:spLocks noGrp="1"/>
          </p:cNvSpPr>
          <p:nvPr>
            <p:ph type="title"/>
          </p:nvPr>
        </p:nvSpPr>
        <p:spPr/>
        <p:txBody>
          <a:bodyPr/>
          <a:lstStyle/>
          <a:p>
            <a:r>
              <a:rPr lang="en-GB" dirty="0"/>
              <a:t>Spatial Attention</a:t>
            </a:r>
          </a:p>
        </p:txBody>
      </p:sp>
      <p:sp>
        <p:nvSpPr>
          <p:cNvPr id="3" name="Content Placeholder 2">
            <a:extLst>
              <a:ext uri="{FF2B5EF4-FFF2-40B4-BE49-F238E27FC236}">
                <a16:creationId xmlns:a16="http://schemas.microsoft.com/office/drawing/2014/main" id="{698C1852-60ED-4E79-9FAC-3D04FB658E93}"/>
              </a:ext>
            </a:extLst>
          </p:cNvPr>
          <p:cNvSpPr>
            <a:spLocks noGrp="1"/>
          </p:cNvSpPr>
          <p:nvPr>
            <p:ph idx="1"/>
          </p:nvPr>
        </p:nvSpPr>
        <p:spPr>
          <a:xfrm>
            <a:off x="1" y="1793820"/>
            <a:ext cx="3267986" cy="4351338"/>
          </a:xfrm>
        </p:spPr>
        <p:txBody>
          <a:bodyPr>
            <a:normAutofit fontScale="92500" lnSpcReduction="20000"/>
          </a:bodyPr>
          <a:lstStyle/>
          <a:p>
            <a:r>
              <a:rPr lang="en-GB" dirty="0"/>
              <a:t>Two </a:t>
            </a:r>
            <a:r>
              <a:rPr lang="en-GB"/>
              <a:t>pooling operations</a:t>
            </a:r>
            <a:r>
              <a:rPr lang="en-US"/>
              <a:t> across the channel axis</a:t>
            </a:r>
            <a:endParaRPr lang="en-GB" dirty="0"/>
          </a:p>
          <a:p>
            <a:r>
              <a:rPr lang="en-GB"/>
              <a:t>7x7  </a:t>
            </a:r>
            <a:r>
              <a:rPr lang="en-GB" dirty="0"/>
              <a:t>Conv</a:t>
            </a:r>
          </a:p>
          <a:p>
            <a:r>
              <a:rPr lang="en-GB" dirty="0"/>
              <a:t>Sigmoid activation</a:t>
            </a:r>
          </a:p>
          <a:p>
            <a:pPr lvl="1"/>
            <a:r>
              <a:rPr lang="en-GB" dirty="0"/>
              <a:t>Can be applied element-wise to all the positions in the input feature map</a:t>
            </a:r>
          </a:p>
        </p:txBody>
      </p:sp>
      <p:pic>
        <p:nvPicPr>
          <p:cNvPr id="5" name="Picture 4">
            <a:extLst>
              <a:ext uri="{FF2B5EF4-FFF2-40B4-BE49-F238E27FC236}">
                <a16:creationId xmlns:a16="http://schemas.microsoft.com/office/drawing/2014/main" id="{FBB6826C-6EEF-4291-B1D7-966864CB592B}"/>
              </a:ext>
            </a:extLst>
          </p:cNvPr>
          <p:cNvPicPr>
            <a:picLocks noChangeAspect="1"/>
          </p:cNvPicPr>
          <p:nvPr/>
        </p:nvPicPr>
        <p:blipFill>
          <a:blip r:embed="rId2"/>
          <a:stretch>
            <a:fillRect/>
          </a:stretch>
        </p:blipFill>
        <p:spPr>
          <a:xfrm>
            <a:off x="3595977" y="1546891"/>
            <a:ext cx="5324392" cy="2422598"/>
          </a:xfrm>
          <a:prstGeom prst="rect">
            <a:avLst/>
          </a:prstGeom>
        </p:spPr>
      </p:pic>
      <p:pic>
        <p:nvPicPr>
          <p:cNvPr id="7" name="Picture 6">
            <a:extLst>
              <a:ext uri="{FF2B5EF4-FFF2-40B4-BE49-F238E27FC236}">
                <a16:creationId xmlns:a16="http://schemas.microsoft.com/office/drawing/2014/main" id="{FAE5A3EC-D1F9-4E22-AC80-4D28D9949F42}"/>
              </a:ext>
            </a:extLst>
          </p:cNvPr>
          <p:cNvPicPr>
            <a:picLocks noChangeAspect="1"/>
          </p:cNvPicPr>
          <p:nvPr/>
        </p:nvPicPr>
        <p:blipFill>
          <a:blip r:embed="rId3"/>
          <a:stretch>
            <a:fillRect/>
          </a:stretch>
        </p:blipFill>
        <p:spPr>
          <a:xfrm>
            <a:off x="3979316" y="4287203"/>
            <a:ext cx="4557713" cy="1209675"/>
          </a:xfrm>
          <a:prstGeom prst="rect">
            <a:avLst/>
          </a:prstGeom>
        </p:spPr>
      </p:pic>
      <p:sp>
        <p:nvSpPr>
          <p:cNvPr id="8" name="TextBox 7">
            <a:extLst>
              <a:ext uri="{FF2B5EF4-FFF2-40B4-BE49-F238E27FC236}">
                <a16:creationId xmlns:a16="http://schemas.microsoft.com/office/drawing/2014/main" id="{2211FA9F-E40A-4399-A4E9-9E6D02414BAD}"/>
              </a:ext>
            </a:extLst>
          </p:cNvPr>
          <p:cNvSpPr txBox="1"/>
          <p:nvPr/>
        </p:nvSpPr>
        <p:spPr>
          <a:xfrm>
            <a:off x="172941" y="6497486"/>
            <a:ext cx="5769528" cy="215444"/>
          </a:xfrm>
          <a:prstGeom prst="rect">
            <a:avLst/>
          </a:prstGeom>
          <a:noFill/>
        </p:spPr>
        <p:txBody>
          <a:bodyPr wrap="none" rtlCol="0">
            <a:spAutoFit/>
          </a:bodyPr>
          <a:lstStyle/>
          <a:p>
            <a:r>
              <a:rPr lang="en-GB" sz="800" dirty="0">
                <a:hlinkClick r:id="rId4"/>
              </a:rPr>
              <a:t>https://openaccess.thecvf.com/content_ECCV_2018/papers/Sanghyun_Woo_Convolutional_Block_Attention_ECCV_2018_paper.pdf</a:t>
            </a:r>
            <a:r>
              <a:rPr lang="en-GB" sz="800" dirty="0"/>
              <a:t> </a:t>
            </a:r>
          </a:p>
        </p:txBody>
      </p:sp>
    </p:spTree>
    <p:extLst>
      <p:ext uri="{BB962C8B-B14F-4D97-AF65-F5344CB8AC3E}">
        <p14:creationId xmlns:p14="http://schemas.microsoft.com/office/powerpoint/2010/main" val="11275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68760"/>
            <a:ext cx="7531327"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6453336"/>
            <a:ext cx="4315605" cy="246221"/>
          </a:xfrm>
          <a:prstGeom prst="rect">
            <a:avLst/>
          </a:prstGeom>
          <a:noFill/>
        </p:spPr>
        <p:txBody>
          <a:bodyPr wrap="none" rtlCol="0">
            <a:spAutoFit/>
          </a:bodyPr>
          <a:lstStyle/>
          <a:p>
            <a:r>
              <a:rPr lang="en-GB" sz="1000" dirty="0">
                <a:hlinkClick r:id="rId3"/>
              </a:rPr>
              <a:t>https://pytorch.org/docs/stable/generated/torch.nn.AdaptiveMaxPool2d.html</a:t>
            </a:r>
            <a:r>
              <a:rPr lang="en-GB" sz="1000" dirty="0"/>
              <a:t> </a:t>
            </a:r>
          </a:p>
        </p:txBody>
      </p:sp>
    </p:spTree>
    <p:extLst>
      <p:ext uri="{BB962C8B-B14F-4D97-AF65-F5344CB8AC3E}">
        <p14:creationId xmlns:p14="http://schemas.microsoft.com/office/powerpoint/2010/main" val="2171954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828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951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CBAM – Convolutional Block Attention Module</a:t>
            </a:r>
          </a:p>
        </p:txBody>
      </p:sp>
      <p:sp>
        <p:nvSpPr>
          <p:cNvPr id="3" name="Content Placeholder 2"/>
          <p:cNvSpPr>
            <a:spLocks noGrp="1"/>
          </p:cNvSpPr>
          <p:nvPr>
            <p:ph idx="1"/>
          </p:nvPr>
        </p:nvSpPr>
        <p:spPr/>
        <p:txBody>
          <a:bodyPr/>
          <a:lstStyle/>
          <a:p>
            <a:endParaRPr lang="en-GB"/>
          </a:p>
        </p:txBody>
      </p:sp>
      <p:sp>
        <p:nvSpPr>
          <p:cNvPr id="4" name="TextBox 3">
            <a:extLst>
              <a:ext uri="{FF2B5EF4-FFF2-40B4-BE49-F238E27FC236}">
                <a16:creationId xmlns:a16="http://schemas.microsoft.com/office/drawing/2014/main" id="{2211FA9F-E40A-4399-A4E9-9E6D02414BAD}"/>
              </a:ext>
            </a:extLst>
          </p:cNvPr>
          <p:cNvSpPr txBox="1"/>
          <p:nvPr/>
        </p:nvSpPr>
        <p:spPr>
          <a:xfrm>
            <a:off x="172941" y="6497486"/>
            <a:ext cx="5769528" cy="215444"/>
          </a:xfrm>
          <a:prstGeom prst="rect">
            <a:avLst/>
          </a:prstGeom>
          <a:noFill/>
        </p:spPr>
        <p:txBody>
          <a:bodyPr wrap="none" rtlCol="0">
            <a:spAutoFit/>
          </a:bodyPr>
          <a:lstStyle/>
          <a:p>
            <a:r>
              <a:rPr lang="en-GB" sz="800" dirty="0">
                <a:hlinkClick r:id="rId2"/>
              </a:rPr>
              <a:t>https://openaccess.thecvf.com/content_ECCV_2018/papers/Sanghyun_Woo_Convolutional_Block_Attention_ECCV_2018_paper.pdf</a:t>
            </a:r>
            <a:r>
              <a:rPr lang="en-GB" sz="800" dirty="0"/>
              <a:t>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28800"/>
            <a:ext cx="5937672" cy="42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582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373"/>
            <a:ext cx="8229600" cy="634082"/>
          </a:xfrm>
        </p:spPr>
        <p:txBody>
          <a:bodyPr>
            <a:normAutofit/>
          </a:bodyPr>
          <a:lstStyle/>
          <a:p>
            <a:pPr algn="l"/>
            <a:r>
              <a:rPr lang="en-GB" sz="3200" dirty="0"/>
              <a:t>Neural network architectural search</a:t>
            </a:r>
          </a:p>
        </p:txBody>
      </p:sp>
      <p:sp>
        <p:nvSpPr>
          <p:cNvPr id="3" name="Content Placeholder 2"/>
          <p:cNvSpPr>
            <a:spLocks noGrp="1"/>
          </p:cNvSpPr>
          <p:nvPr>
            <p:ph idx="1"/>
          </p:nvPr>
        </p:nvSpPr>
        <p:spPr>
          <a:xfrm>
            <a:off x="605594" y="3212976"/>
            <a:ext cx="8075240" cy="3312368"/>
          </a:xfrm>
        </p:spPr>
        <p:txBody>
          <a:bodyPr>
            <a:normAutofit fontScale="92500"/>
          </a:bodyPr>
          <a:lstStyle/>
          <a:p>
            <a:pPr marL="0" indent="0">
              <a:buNone/>
            </a:pPr>
            <a:r>
              <a:rPr lang="en-GB" sz="2400" b="1" dirty="0"/>
              <a:t>Search space: </a:t>
            </a:r>
            <a:r>
              <a:rPr lang="en-GB" sz="2400" dirty="0"/>
              <a:t>define a set of operations  and how they can be connected.</a:t>
            </a:r>
          </a:p>
          <a:p>
            <a:pPr marL="0" indent="0">
              <a:buNone/>
            </a:pPr>
            <a:r>
              <a:rPr lang="en-GB" sz="2400" b="1" dirty="0"/>
              <a:t>Search strategy: </a:t>
            </a:r>
            <a:r>
              <a:rPr lang="en-GB" sz="2400" dirty="0"/>
              <a:t> samples a population of network architecture candidates: child model performance metrics as rewards and optimizes to generate high-performance architecture candidates.</a:t>
            </a:r>
            <a:endParaRPr lang="en-GB" sz="2400" b="1" dirty="0"/>
          </a:p>
          <a:p>
            <a:pPr marL="0" indent="0">
              <a:buNone/>
            </a:pPr>
            <a:r>
              <a:rPr lang="en-GB" sz="2400" b="1" dirty="0"/>
              <a:t>Performance estimation strategy</a:t>
            </a:r>
            <a:r>
              <a:rPr lang="en-GB" sz="2400" dirty="0"/>
              <a:t>:  measure, estimate, or predict the performance of the proposed child models in order to obtain feedback for the search algorithm to learn</a:t>
            </a:r>
          </a:p>
          <a:p>
            <a:pPr marL="0" indent="0">
              <a:buNone/>
            </a:pPr>
            <a:endParaRPr lang="en-GB" sz="1100" dirty="0">
              <a:hlinkClick r:id="rId2"/>
            </a:endParaRPr>
          </a:p>
          <a:p>
            <a:pPr marL="0" indent="0">
              <a:buNone/>
            </a:pPr>
            <a:r>
              <a:rPr lang="en-GB" sz="1100" dirty="0">
                <a:hlinkClick r:id="rId2"/>
              </a:rPr>
              <a:t>https://lilianweng.github.io/lil-log/2020/08/06/neural-architecture-search.html</a:t>
            </a:r>
            <a:r>
              <a:rPr lang="en-GB" sz="1100" dirty="0"/>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52" y="548680"/>
            <a:ext cx="770572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01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Summary – CNN architectures</a:t>
            </a:r>
          </a:p>
        </p:txBody>
      </p:sp>
      <p:sp>
        <p:nvSpPr>
          <p:cNvPr id="3" name="Content Placeholder 2"/>
          <p:cNvSpPr>
            <a:spLocks noGrp="1"/>
          </p:cNvSpPr>
          <p:nvPr>
            <p:ph idx="1"/>
          </p:nvPr>
        </p:nvSpPr>
        <p:spPr/>
        <p:txBody>
          <a:bodyPr>
            <a:normAutofit fontScale="92500" lnSpcReduction="20000"/>
          </a:bodyPr>
          <a:lstStyle/>
          <a:p>
            <a:r>
              <a:rPr lang="en-GB" dirty="0"/>
              <a:t>Networks are getting more and more deep</a:t>
            </a:r>
          </a:p>
          <a:p>
            <a:r>
              <a:rPr lang="en-GB" dirty="0"/>
              <a:t>The trend is to not use fully connected layers anymore</a:t>
            </a:r>
          </a:p>
          <a:p>
            <a:r>
              <a:rPr lang="en-GB" dirty="0"/>
              <a:t>Pre-trained models on large datasets are available</a:t>
            </a:r>
          </a:p>
          <a:p>
            <a:r>
              <a:rPr lang="en-GB" dirty="0" err="1"/>
              <a:t>ResNet</a:t>
            </a:r>
            <a:r>
              <a:rPr lang="en-GB" dirty="0"/>
              <a:t> and </a:t>
            </a:r>
            <a:r>
              <a:rPr lang="en-GB" dirty="0" err="1"/>
              <a:t>SENet</a:t>
            </a:r>
            <a:r>
              <a:rPr lang="en-GB" dirty="0"/>
              <a:t> currently good defaults to use</a:t>
            </a:r>
          </a:p>
          <a:p>
            <a:r>
              <a:rPr lang="en-GB" dirty="0"/>
              <a:t>Convolutional networks design is still a flourishing research area</a:t>
            </a:r>
          </a:p>
          <a:p>
            <a:pPr lvl="1"/>
            <a:r>
              <a:rPr lang="en-GB" dirty="0"/>
              <a:t>aspects of network architectures are continuously investigated and improved</a:t>
            </a:r>
          </a:p>
        </p:txBody>
      </p:sp>
    </p:spTree>
    <p:extLst>
      <p:ext uri="{BB962C8B-B14F-4D97-AF65-F5344CB8AC3E}">
        <p14:creationId xmlns:p14="http://schemas.microsoft.com/office/powerpoint/2010/main" val="3615330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Summary – CNN architectures</a:t>
            </a:r>
          </a:p>
        </p:txBody>
      </p:sp>
      <p:sp>
        <p:nvSpPr>
          <p:cNvPr id="3" name="Content Placeholder 2"/>
          <p:cNvSpPr>
            <a:spLocks noGrp="1"/>
          </p:cNvSpPr>
          <p:nvPr>
            <p:ph idx="1"/>
          </p:nvPr>
        </p:nvSpPr>
        <p:spPr>
          <a:xfrm>
            <a:off x="457200" y="1600200"/>
            <a:ext cx="2314600" cy="2044823"/>
          </a:xfrm>
        </p:spPr>
        <p:txBody>
          <a:bodyPr>
            <a:normAutofit fontScale="92500" lnSpcReduction="10000"/>
          </a:bodyPr>
          <a:lstStyle/>
          <a:p>
            <a:pPr marL="0" indent="0">
              <a:buNone/>
            </a:pPr>
            <a:r>
              <a:rPr lang="en-GB" b="1" dirty="0" err="1"/>
              <a:t>Alexnet</a:t>
            </a:r>
            <a:endParaRPr lang="en-GB" b="1" dirty="0"/>
          </a:p>
          <a:p>
            <a:pPr marL="0" indent="0">
              <a:buNone/>
            </a:pPr>
            <a:r>
              <a:rPr lang="en-GB" b="1" dirty="0"/>
              <a:t>VGG</a:t>
            </a:r>
          </a:p>
          <a:p>
            <a:pPr marL="0" indent="0">
              <a:buNone/>
            </a:pPr>
            <a:r>
              <a:rPr lang="en-GB" b="1" dirty="0"/>
              <a:t>Inception</a:t>
            </a:r>
          </a:p>
          <a:p>
            <a:pPr marL="0" indent="0">
              <a:buNone/>
            </a:pPr>
            <a:r>
              <a:rPr lang="en-GB" b="1" dirty="0" err="1"/>
              <a:t>ResNet</a:t>
            </a:r>
            <a:endParaRPr lang="en-GB" b="1" dirty="0"/>
          </a:p>
        </p:txBody>
      </p:sp>
      <p:sp>
        <p:nvSpPr>
          <p:cNvPr id="4" name="Content Placeholder 2"/>
          <p:cNvSpPr txBox="1">
            <a:spLocks/>
          </p:cNvSpPr>
          <p:nvPr/>
        </p:nvSpPr>
        <p:spPr>
          <a:xfrm>
            <a:off x="467544" y="4293096"/>
            <a:ext cx="2592288" cy="2044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Mobile nets</a:t>
            </a:r>
          </a:p>
          <a:p>
            <a:pPr marL="0" indent="0">
              <a:buFont typeface="Arial" pitchFamily="34" charset="0"/>
              <a:buNone/>
            </a:pPr>
            <a:r>
              <a:rPr lang="en-GB" dirty="0"/>
              <a:t>Efficient nets</a:t>
            </a:r>
          </a:p>
        </p:txBody>
      </p:sp>
      <p:sp>
        <p:nvSpPr>
          <p:cNvPr id="5" name="Content Placeholder 2"/>
          <p:cNvSpPr txBox="1">
            <a:spLocks/>
          </p:cNvSpPr>
          <p:nvPr/>
        </p:nvSpPr>
        <p:spPr>
          <a:xfrm>
            <a:off x="3725747" y="1484784"/>
            <a:ext cx="2880320" cy="22322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err="1"/>
              <a:t>SeNet</a:t>
            </a:r>
            <a:endParaRPr lang="en-GB" dirty="0"/>
          </a:p>
          <a:p>
            <a:pPr marL="0" indent="0">
              <a:buFont typeface="Arial" pitchFamily="34" charset="0"/>
              <a:buNone/>
            </a:pPr>
            <a:r>
              <a:rPr lang="en-GB" dirty="0"/>
              <a:t>Wide </a:t>
            </a:r>
            <a:r>
              <a:rPr lang="en-GB" dirty="0" err="1"/>
              <a:t>Resnet</a:t>
            </a:r>
            <a:endParaRPr lang="en-GB" dirty="0"/>
          </a:p>
          <a:p>
            <a:pPr marL="0" indent="0">
              <a:buFont typeface="Arial" pitchFamily="34" charset="0"/>
              <a:buNone/>
            </a:pPr>
            <a:r>
              <a:rPr lang="en-GB" dirty="0"/>
              <a:t>Densely connected nets</a:t>
            </a:r>
          </a:p>
        </p:txBody>
      </p:sp>
    </p:spTree>
    <p:extLst>
      <p:ext uri="{BB962C8B-B14F-4D97-AF65-F5344CB8AC3E}">
        <p14:creationId xmlns:p14="http://schemas.microsoft.com/office/powerpoint/2010/main" val="953188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Multi-task learning</a:t>
            </a:r>
          </a:p>
        </p:txBody>
      </p:sp>
      <p:sp>
        <p:nvSpPr>
          <p:cNvPr id="5" name="Subtitle 4"/>
          <p:cNvSpPr>
            <a:spLocks noGrp="1"/>
          </p:cNvSpPr>
          <p:nvPr>
            <p:ph type="subTitle" idx="1"/>
          </p:nvPr>
        </p:nvSpPr>
        <p:spPr/>
        <p:txBody>
          <a:bodyPr/>
          <a:lstStyle/>
          <a:p>
            <a:r>
              <a:rPr lang="en-GB" dirty="0"/>
              <a:t>Case study</a:t>
            </a:r>
          </a:p>
        </p:txBody>
      </p:sp>
    </p:spTree>
    <p:extLst>
      <p:ext uri="{BB962C8B-B14F-4D97-AF65-F5344CB8AC3E}">
        <p14:creationId xmlns:p14="http://schemas.microsoft.com/office/powerpoint/2010/main" val="112909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 All-In-One Convolutional Neural Network for Face Analysis (2017) </a:t>
            </a:r>
          </a:p>
        </p:txBody>
      </p:sp>
      <p:sp>
        <p:nvSpPr>
          <p:cNvPr id="3" name="Content Placeholder 2"/>
          <p:cNvSpPr>
            <a:spLocks noGrp="1"/>
          </p:cNvSpPr>
          <p:nvPr>
            <p:ph idx="1"/>
          </p:nvPr>
        </p:nvSpPr>
        <p:spPr/>
        <p:txBody>
          <a:bodyPr/>
          <a:lstStyle/>
          <a:p>
            <a:r>
              <a:rPr lang="en-GB" dirty="0">
                <a:hlinkClick r:id="rId2"/>
              </a:rPr>
              <a:t>https://arxiv.org/pdf/1611.00851.pdf</a:t>
            </a:r>
            <a:r>
              <a:rPr lang="en-GB" dirty="0"/>
              <a:t> </a:t>
            </a:r>
          </a:p>
          <a:p>
            <a:r>
              <a:rPr lang="en-GB" dirty="0"/>
              <a:t>Key ideas that we should take from this paper:</a:t>
            </a:r>
          </a:p>
          <a:p>
            <a:pPr lvl="1"/>
            <a:r>
              <a:rPr lang="en-GB" dirty="0"/>
              <a:t>End to end deep learning</a:t>
            </a:r>
          </a:p>
          <a:p>
            <a:pPr lvl="1"/>
            <a:r>
              <a:rPr lang="en-GB" dirty="0"/>
              <a:t>Multitask learning</a:t>
            </a:r>
          </a:p>
          <a:p>
            <a:pPr lvl="1"/>
            <a:r>
              <a:rPr lang="en-GB" dirty="0"/>
              <a:t>Designing new loss functions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267200"/>
            <a:ext cx="3031750" cy="240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720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Multi-task learning</a:t>
            </a:r>
          </a:p>
        </p:txBody>
      </p:sp>
      <p:sp>
        <p:nvSpPr>
          <p:cNvPr id="3" name="Content Placeholder 2"/>
          <p:cNvSpPr>
            <a:spLocks noGrp="1"/>
          </p:cNvSpPr>
          <p:nvPr>
            <p:ph idx="1"/>
          </p:nvPr>
        </p:nvSpPr>
        <p:spPr>
          <a:xfrm>
            <a:off x="395536" y="1196752"/>
            <a:ext cx="8229600" cy="4525963"/>
          </a:xfrm>
        </p:spPr>
        <p:txBody>
          <a:bodyPr/>
          <a:lstStyle/>
          <a:p>
            <a:r>
              <a:rPr lang="en-GB" dirty="0"/>
              <a:t>When?</a:t>
            </a:r>
          </a:p>
          <a:p>
            <a:pPr lvl="1"/>
            <a:r>
              <a:rPr lang="en-GB" dirty="0"/>
              <a:t>Training on a set of tasks that could benefit from having shared lower-level features</a:t>
            </a:r>
          </a:p>
          <a:p>
            <a:pPr lvl="1"/>
            <a:r>
              <a:rPr lang="en-GB" dirty="0"/>
              <a:t>Amount of data you have for each task is quite similar</a:t>
            </a:r>
          </a:p>
          <a:p>
            <a:pPr lvl="1"/>
            <a:r>
              <a:rPr lang="en-GB" dirty="0"/>
              <a:t>Can train a big enough network to do well on all tasks</a:t>
            </a:r>
          </a:p>
        </p:txBody>
      </p:sp>
      <p:sp>
        <p:nvSpPr>
          <p:cNvPr id="4" name="TextBox 3"/>
          <p:cNvSpPr txBox="1"/>
          <p:nvPr/>
        </p:nvSpPr>
        <p:spPr>
          <a:xfrm>
            <a:off x="323528" y="6381328"/>
            <a:ext cx="4956806" cy="646331"/>
          </a:xfrm>
          <a:prstGeom prst="rect">
            <a:avLst/>
          </a:prstGeom>
          <a:noFill/>
        </p:spPr>
        <p:txBody>
          <a:bodyPr wrap="none" rtlCol="0">
            <a:spAutoFit/>
          </a:bodyPr>
          <a:lstStyle/>
          <a:p>
            <a:r>
              <a:rPr lang="en-GB" dirty="0">
                <a:hlinkClick r:id="rId2"/>
              </a:rPr>
              <a:t>https://www.youtube.com/watch?v=UdXfsAr4Gjw</a:t>
            </a:r>
            <a:r>
              <a:rPr lang="en-GB" dirty="0"/>
              <a:t> </a:t>
            </a:r>
          </a:p>
          <a:p>
            <a:r>
              <a:rPr lang="en-GB" dirty="0"/>
              <a:t> </a:t>
            </a:r>
          </a:p>
        </p:txBody>
      </p:sp>
      <p:pic>
        <p:nvPicPr>
          <p:cNvPr id="5"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059" y="4115311"/>
            <a:ext cx="3936132" cy="232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84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a:t>
            </a:r>
          </a:p>
        </p:txBody>
      </p:sp>
      <p:sp>
        <p:nvSpPr>
          <p:cNvPr id="3" name="Content Placeholder 2"/>
          <p:cNvSpPr>
            <a:spLocks noGrp="1"/>
          </p:cNvSpPr>
          <p:nvPr>
            <p:ph idx="1"/>
          </p:nvPr>
        </p:nvSpPr>
        <p:spPr/>
        <p:txBody>
          <a:bodyPr/>
          <a:lstStyle/>
          <a:p>
            <a:pPr marL="0" indent="0">
              <a:buNone/>
            </a:pPr>
            <a:r>
              <a:rPr lang="en-GB" dirty="0"/>
              <a:t>Have some dataset for a problem you want to solve but it has &lt; ~1M images?</a:t>
            </a:r>
          </a:p>
          <a:p>
            <a:pPr marL="514350" indent="-514350">
              <a:buAutoNum type="arabicPeriod"/>
            </a:pPr>
            <a:r>
              <a:rPr lang="en-GB" dirty="0"/>
              <a:t>Find a very large dataset that has similar data, train a big </a:t>
            </a:r>
            <a:r>
              <a:rPr lang="en-GB" dirty="0" err="1"/>
              <a:t>ConvNet</a:t>
            </a:r>
            <a:r>
              <a:rPr lang="en-GB" dirty="0"/>
              <a:t> there</a:t>
            </a:r>
          </a:p>
          <a:p>
            <a:pPr marL="514350" indent="-514350">
              <a:buAutoNum type="arabicPeriod"/>
            </a:pPr>
            <a:r>
              <a:rPr lang="en-GB" dirty="0"/>
              <a:t>Transfer learn to your dataset</a:t>
            </a:r>
          </a:p>
          <a:p>
            <a:pPr marL="514350" indent="-514350">
              <a:buAutoNum type="arabicPeriod"/>
            </a:pPr>
            <a:endParaRPr lang="en-GB" dirty="0"/>
          </a:p>
          <a:p>
            <a:pPr marL="0" indent="0">
              <a:buNone/>
            </a:pPr>
            <a:r>
              <a:rPr lang="en-GB" b="1" dirty="0"/>
              <a:t>It’s the norm, not the exception!</a:t>
            </a:r>
          </a:p>
        </p:txBody>
      </p:sp>
    </p:spTree>
    <p:extLst>
      <p:ext uri="{BB962C8B-B14F-4D97-AF65-F5344CB8AC3E}">
        <p14:creationId xmlns:p14="http://schemas.microsoft.com/office/powerpoint/2010/main" val="1397353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 All-In-One Convolutional Neural Network for Face Analysis (2017) </a:t>
            </a:r>
          </a:p>
        </p:txBody>
      </p:sp>
      <p:sp>
        <p:nvSpPr>
          <p:cNvPr id="3" name="Content Placeholder 2"/>
          <p:cNvSpPr>
            <a:spLocks noGrp="1"/>
          </p:cNvSpPr>
          <p:nvPr>
            <p:ph idx="1"/>
          </p:nvPr>
        </p:nvSpPr>
        <p:spPr/>
        <p:txBody>
          <a:bodyPr/>
          <a:lstStyle/>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43608"/>
            <a:ext cx="4063952" cy="536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960" y="1844824"/>
            <a:ext cx="40576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460" y="2492896"/>
            <a:ext cx="3676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007246"/>
            <a:ext cx="4164594" cy="60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920" y="3789040"/>
            <a:ext cx="24384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7101" y="4941168"/>
            <a:ext cx="4533509" cy="157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419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dirty="0"/>
              <a:t>Face recognition</a:t>
            </a:r>
          </a:p>
        </p:txBody>
      </p:sp>
      <p:sp>
        <p:nvSpPr>
          <p:cNvPr id="7" name="Subtitle 6"/>
          <p:cNvSpPr>
            <a:spLocks noGrp="1"/>
          </p:cNvSpPr>
          <p:nvPr>
            <p:ph type="subTitle" idx="1"/>
          </p:nvPr>
        </p:nvSpPr>
        <p:spPr/>
        <p:txBody>
          <a:bodyPr/>
          <a:lstStyle/>
          <a:p>
            <a:r>
              <a:rPr lang="en-GB" dirty="0"/>
              <a:t>Case study</a:t>
            </a:r>
          </a:p>
        </p:txBody>
      </p:sp>
    </p:spTree>
    <p:extLst>
      <p:ext uri="{BB962C8B-B14F-4D97-AF65-F5344CB8AC3E}">
        <p14:creationId xmlns:p14="http://schemas.microsoft.com/office/powerpoint/2010/main" val="2988476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Face recognition – case study</a:t>
            </a:r>
          </a:p>
        </p:txBody>
      </p:sp>
      <p:sp>
        <p:nvSpPr>
          <p:cNvPr id="3" name="Content Placeholder 2"/>
          <p:cNvSpPr>
            <a:spLocks noGrp="1"/>
          </p:cNvSpPr>
          <p:nvPr>
            <p:ph idx="1"/>
          </p:nvPr>
        </p:nvSpPr>
        <p:spPr/>
        <p:txBody>
          <a:bodyPr>
            <a:normAutofit lnSpcReduction="10000"/>
          </a:bodyPr>
          <a:lstStyle/>
          <a:p>
            <a:r>
              <a:rPr lang="en-GB" u="sng" dirty="0"/>
              <a:t>Face verification</a:t>
            </a:r>
            <a:r>
              <a:rPr lang="en-GB" dirty="0"/>
              <a:t>: validating a claimed identity based on the image of a face, and either accepting or rejecting the identity claim (</a:t>
            </a:r>
            <a:r>
              <a:rPr lang="en-GB" i="1" dirty="0"/>
              <a:t>one-to-one matching</a:t>
            </a:r>
            <a:r>
              <a:rPr lang="en-GB" dirty="0"/>
              <a:t>)</a:t>
            </a:r>
          </a:p>
          <a:p>
            <a:r>
              <a:rPr lang="en-GB" u="sng" dirty="0"/>
              <a:t>Face recognition</a:t>
            </a:r>
            <a:r>
              <a:rPr lang="en-GB" dirty="0"/>
              <a:t>: is to identify a person based on the image of a face: the face image has to be compared with all the registered persons (</a:t>
            </a:r>
            <a:r>
              <a:rPr lang="en-GB" i="1" dirty="0"/>
              <a:t>one-to-many matching</a:t>
            </a:r>
            <a:r>
              <a:rPr lang="en-GB" dirty="0"/>
              <a:t>)</a:t>
            </a:r>
          </a:p>
          <a:p>
            <a:r>
              <a:rPr lang="en-GB" dirty="0"/>
              <a:t>One shot learning</a:t>
            </a:r>
          </a:p>
        </p:txBody>
      </p:sp>
    </p:spTree>
    <p:extLst>
      <p:ext uri="{BB962C8B-B14F-4D97-AF65-F5344CB8AC3E}">
        <p14:creationId xmlns:p14="http://schemas.microsoft.com/office/powerpoint/2010/main" val="1399373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Siamese networks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83794"/>
            <a:ext cx="68389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157" y="3573016"/>
            <a:ext cx="65659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7504" y="6390620"/>
            <a:ext cx="7342779" cy="369332"/>
          </a:xfrm>
          <a:prstGeom prst="rect">
            <a:avLst/>
          </a:prstGeom>
          <a:noFill/>
        </p:spPr>
        <p:txBody>
          <a:bodyPr wrap="none" rtlCol="0">
            <a:spAutoFit/>
          </a:bodyPr>
          <a:lstStyle/>
          <a:p>
            <a:r>
              <a:rPr lang="en-GB" dirty="0"/>
              <a:t>Example credit: Andrew Ng, deeplearning.ai, Convolutional Neural Networks</a:t>
            </a:r>
          </a:p>
        </p:txBody>
      </p:sp>
      <p:sp>
        <p:nvSpPr>
          <p:cNvPr id="6" name="TextBox 5"/>
          <p:cNvSpPr txBox="1"/>
          <p:nvPr/>
        </p:nvSpPr>
        <p:spPr>
          <a:xfrm>
            <a:off x="539552" y="1614462"/>
            <a:ext cx="7992888" cy="369332"/>
          </a:xfrm>
          <a:prstGeom prst="rect">
            <a:avLst/>
          </a:prstGeom>
          <a:noFill/>
        </p:spPr>
        <p:txBody>
          <a:bodyPr wrap="square" rtlCol="0">
            <a:spAutoFit/>
          </a:bodyPr>
          <a:lstStyle/>
          <a:p>
            <a:r>
              <a:rPr lang="en-GB" dirty="0"/>
              <a:t>Two or more inputs are encoded and the output features are compared</a:t>
            </a:r>
          </a:p>
        </p:txBody>
      </p:sp>
      <p:pic>
        <p:nvPicPr>
          <p:cNvPr id="8195"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7584" y="5013176"/>
            <a:ext cx="784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083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a:t>Face verification as a binary classification problem</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4221088"/>
                <a:ext cx="8229600" cy="1905075"/>
              </a:xfrm>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𝜎</m:t>
                      </m:r>
                      <m:r>
                        <a:rPr lang="en-GB" b="0" i="1" smtClean="0">
                          <a:latin typeface="Cambria Math"/>
                        </a:rPr>
                        <m:t>(</m:t>
                      </m:r>
                      <m:nary>
                        <m:naryPr>
                          <m:chr m:val="∑"/>
                          <m:supHide m:val="on"/>
                          <m:ctrlPr>
                            <a:rPr lang="en-GB" b="0" i="1" smtClean="0">
                              <a:latin typeface="Cambria Math" panose="02040503050406030204" pitchFamily="18" charset="0"/>
                            </a:rPr>
                          </m:ctrlPr>
                        </m:naryPr>
                        <m:sub>
                          <m:r>
                            <a:rPr lang="en-GB" b="0" i="1" smtClean="0">
                              <a:latin typeface="Cambria Math"/>
                            </a:rPr>
                            <m:t>𝑘</m:t>
                          </m:r>
                        </m:sub>
                        <m:sup/>
                        <m:e>
                          <m:r>
                            <a:rPr lang="en-GB" b="0" i="1" smtClean="0">
                              <a:latin typeface="Cambria Math"/>
                            </a:rPr>
                            <m:t> </m:t>
                          </m:r>
                        </m:e>
                      </m:nary>
                      <m:sSub>
                        <m:sSubPr>
                          <m:ctrlPr>
                            <a:rPr lang="en-GB" b="0" i="1" smtClean="0">
                              <a:latin typeface="Cambria Math" panose="02040503050406030204" pitchFamily="18" charset="0"/>
                            </a:rPr>
                          </m:ctrlPr>
                        </m:sSubPr>
                        <m:e>
                          <m:r>
                            <a:rPr lang="en-GB" b="0" i="1" smtClean="0">
                              <a:latin typeface="Cambria Math"/>
                            </a:rPr>
                            <m:t>𝜔</m:t>
                          </m:r>
                        </m:e>
                        <m:sub>
                          <m:r>
                            <a:rPr lang="en-GB" b="0" i="1" smtClean="0">
                              <a:latin typeface="Cambria Math"/>
                            </a:rPr>
                            <m:t>𝑖</m:t>
                          </m:r>
                        </m:sub>
                      </m:sSub>
                      <m:r>
                        <a:rPr lang="en-GB" b="0" i="1" smtClean="0">
                          <a:latin typeface="Cambria Math"/>
                        </a:rPr>
                        <m:t>|</m:t>
                      </m:r>
                      <m:r>
                        <a:rPr lang="en-GB" b="0" i="1" smtClean="0">
                          <a:latin typeface="Cambria Math"/>
                        </a:rPr>
                        <m:t>𝑓</m:t>
                      </m:r>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a:rPr>
                                    <m:t>𝑥</m:t>
                                  </m:r>
                                </m:e>
                                <m:sup>
                                  <m:d>
                                    <m:dPr>
                                      <m:ctrlPr>
                                        <a:rPr lang="en-GB" b="0" i="1" smtClean="0">
                                          <a:latin typeface="Cambria Math" panose="02040503050406030204" pitchFamily="18" charset="0"/>
                                        </a:rPr>
                                      </m:ctrlPr>
                                    </m:dPr>
                                    <m:e>
                                      <m:r>
                                        <a:rPr lang="en-GB" b="0" i="1" smtClean="0">
                                          <a:latin typeface="Cambria Math"/>
                                        </a:rPr>
                                        <m:t>𝑖</m:t>
                                      </m:r>
                                    </m:e>
                                  </m:d>
                                </m:sup>
                              </m:sSup>
                            </m:e>
                          </m:d>
                        </m:e>
                        <m:sub>
                          <m:r>
                            <a:rPr lang="en-GB" b="0" i="1" smtClean="0">
                              <a:latin typeface="Cambria Math"/>
                            </a:rPr>
                            <m:t>𝑘</m:t>
                          </m:r>
                        </m:sub>
                      </m:sSub>
                      <m:r>
                        <a:rPr lang="en-GB" b="0" i="1" smtClean="0">
                          <a:latin typeface="Cambria Math"/>
                        </a:rPr>
                        <m:t> −</m:t>
                      </m:r>
                      <m:r>
                        <a:rPr lang="en-GB" b="0" i="1" smtClean="0">
                          <a:latin typeface="Cambria Math"/>
                        </a:rPr>
                        <m:t>𝑓</m:t>
                      </m:r>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a:rPr>
                                    <m:t>𝑥</m:t>
                                  </m:r>
                                </m:e>
                                <m:sup>
                                  <m:d>
                                    <m:dPr>
                                      <m:ctrlPr>
                                        <a:rPr lang="en-GB" b="0" i="1" smtClean="0">
                                          <a:latin typeface="Cambria Math" panose="02040503050406030204" pitchFamily="18" charset="0"/>
                                        </a:rPr>
                                      </m:ctrlPr>
                                    </m:dPr>
                                    <m:e>
                                      <m:r>
                                        <a:rPr lang="en-GB" b="0" i="1" smtClean="0">
                                          <a:latin typeface="Cambria Math"/>
                                        </a:rPr>
                                        <m:t>𝑗</m:t>
                                      </m:r>
                                    </m:e>
                                  </m:d>
                                </m:sup>
                              </m:sSup>
                            </m:e>
                          </m:d>
                        </m:e>
                        <m:sub>
                          <m:r>
                            <a:rPr lang="en-GB" b="0" i="1" smtClean="0">
                              <a:latin typeface="Cambria Math"/>
                            </a:rPr>
                            <m:t>𝑘</m:t>
                          </m:r>
                        </m:sub>
                      </m:sSub>
                      <m:r>
                        <a:rPr lang="en-GB" b="0" i="1" smtClean="0">
                          <a:latin typeface="Cambria Math"/>
                        </a:rPr>
                        <m:t> |+</m:t>
                      </m:r>
                      <m:r>
                        <a:rPr lang="en-GB" b="0" i="1" smtClean="0">
                          <a:latin typeface="Cambria Math"/>
                        </a:rPr>
                        <m:t>𝑏</m:t>
                      </m:r>
                    </m:oMath>
                  </m:oMathPara>
                </a14:m>
                <a:endParaRPr lang="en-GB"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4221088"/>
                <a:ext cx="8229600" cy="1905075"/>
              </a:xfrm>
              <a:blipFill rotWithShape="1">
                <a:blip r:embed="rId2"/>
                <a:stretch>
                  <a:fillRect/>
                </a:stretch>
              </a:blipFill>
            </p:spPr>
            <p:txBody>
              <a:bodyPr/>
              <a:lstStyle/>
              <a:p>
                <a:r>
                  <a:rPr lang="en-GB">
                    <a:noFill/>
                  </a:rPr>
                  <a:t> </a:t>
                </a:r>
              </a:p>
            </p:txBody>
          </p:sp>
        </mc:Fallback>
      </mc:AlternateContent>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731" y="1844824"/>
            <a:ext cx="65722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07504" y="6390620"/>
            <a:ext cx="7342779" cy="369332"/>
          </a:xfrm>
          <a:prstGeom prst="rect">
            <a:avLst/>
          </a:prstGeom>
          <a:noFill/>
        </p:spPr>
        <p:txBody>
          <a:bodyPr wrap="none" rtlCol="0">
            <a:spAutoFit/>
          </a:bodyPr>
          <a:lstStyle/>
          <a:p>
            <a:r>
              <a:rPr lang="en-GB" dirty="0"/>
              <a:t>Example credit: Andrew Ng, deeplearning.ai, Convolutional Neural Networks</a:t>
            </a:r>
          </a:p>
        </p:txBody>
      </p:sp>
    </p:spTree>
    <p:extLst>
      <p:ext uri="{BB962C8B-B14F-4D97-AF65-F5344CB8AC3E}">
        <p14:creationId xmlns:p14="http://schemas.microsoft.com/office/powerpoint/2010/main" val="148914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a:hlinkClick r:id="rId2"/>
              </a:rPr>
              <a:t>https://github.com/pytorch/examples/tree/main/siamese_network</a:t>
            </a:r>
            <a:r>
              <a:rPr lang="en-GB" dirty="0"/>
              <a:t> </a:t>
            </a:r>
          </a:p>
        </p:txBody>
      </p:sp>
    </p:spTree>
    <p:extLst>
      <p:ext uri="{BB962C8B-B14F-4D97-AF65-F5344CB8AC3E}">
        <p14:creationId xmlns:p14="http://schemas.microsoft.com/office/powerpoint/2010/main" val="71467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Recurrent neural networks</a:t>
            </a:r>
          </a:p>
        </p:txBody>
      </p:sp>
      <p:sp>
        <p:nvSpPr>
          <p:cNvPr id="3" name="Content Placeholder 2"/>
          <p:cNvSpPr>
            <a:spLocks noGrp="1"/>
          </p:cNvSpPr>
          <p:nvPr>
            <p:ph idx="1"/>
          </p:nvPr>
        </p:nvSpPr>
        <p:spPr/>
        <p:txBody>
          <a:bodyPr>
            <a:normAutofit fontScale="77500" lnSpcReduction="20000"/>
          </a:bodyPr>
          <a:lstStyle/>
          <a:p>
            <a:pPr marL="0" indent="0">
              <a:buNone/>
            </a:pPr>
            <a:r>
              <a:rPr lang="en-GB" b="1" dirty="0"/>
              <a:t>Other resources:</a:t>
            </a:r>
          </a:p>
          <a:p>
            <a:pPr marL="0" indent="0">
              <a:buNone/>
            </a:pPr>
            <a:r>
              <a:rPr lang="en-GB" dirty="0"/>
              <a:t>RNNs: </a:t>
            </a:r>
            <a:r>
              <a:rPr lang="en-GB" dirty="0">
                <a:hlinkClick r:id="rId2"/>
              </a:rPr>
              <a:t>http://karpathy.github.io/2015/05/21/rnn-effectiveness</a:t>
            </a:r>
            <a:r>
              <a:rPr lang="en-GB">
                <a:hlinkClick r:id="rId2"/>
              </a:rPr>
              <a:t>/</a:t>
            </a:r>
            <a:r>
              <a:rPr lang="en-GB"/>
              <a:t> </a:t>
            </a:r>
          </a:p>
          <a:p>
            <a:pPr marL="0" indent="0">
              <a:buNone/>
            </a:pPr>
            <a:r>
              <a:rPr lang="en-GB">
                <a:hlinkClick r:id="rId3"/>
              </a:rPr>
              <a:t>https</a:t>
            </a:r>
            <a:r>
              <a:rPr lang="en-GB" dirty="0">
                <a:hlinkClick r:id="rId3"/>
              </a:rPr>
              <a:t>://colah.github.io/posts/2015-08-Understanding-LSTMs/</a:t>
            </a:r>
            <a:r>
              <a:rPr lang="en-GB" dirty="0"/>
              <a:t> </a:t>
            </a:r>
          </a:p>
          <a:p>
            <a:pPr marL="0" indent="0">
              <a:buNone/>
            </a:pPr>
            <a:r>
              <a:rPr lang="en-GB" dirty="0"/>
              <a:t>Self attention and transformers (Stanford lecture 2021): </a:t>
            </a:r>
            <a:r>
              <a:rPr lang="en-GB" dirty="0">
                <a:hlinkClick r:id="rId4"/>
              </a:rPr>
              <a:t>https://www.youtube.com/watch?v=ptuGllU5SQQ</a:t>
            </a:r>
            <a:r>
              <a:rPr lang="en-GB" dirty="0"/>
              <a:t> </a:t>
            </a:r>
          </a:p>
          <a:p>
            <a:pPr marL="0" indent="0">
              <a:buNone/>
            </a:pPr>
            <a:r>
              <a:rPr lang="en-GB" dirty="0"/>
              <a:t>Jay </a:t>
            </a:r>
            <a:r>
              <a:rPr lang="en-GB" dirty="0" err="1"/>
              <a:t>Alammar</a:t>
            </a:r>
            <a:r>
              <a:rPr lang="en-GB" dirty="0"/>
              <a:t> series on Transformers &amp; BERT: </a:t>
            </a:r>
          </a:p>
          <a:p>
            <a:pPr>
              <a:buFontTx/>
              <a:buChar char="-"/>
            </a:pPr>
            <a:r>
              <a:rPr lang="en-GB" dirty="0">
                <a:hlinkClick r:id="rId5"/>
              </a:rPr>
              <a:t>https://jalammar.github.io/illustrated-transformer/</a:t>
            </a:r>
            <a:r>
              <a:rPr lang="en-GB" dirty="0"/>
              <a:t> </a:t>
            </a:r>
          </a:p>
          <a:p>
            <a:pPr>
              <a:buFontTx/>
              <a:buChar char="-"/>
            </a:pPr>
            <a:r>
              <a:rPr lang="en-GB" dirty="0">
                <a:hlinkClick r:id="rId6"/>
              </a:rPr>
              <a:t>https://jalammar.github.io/visualizing-neural-machine-translation-mechanics-of-seq2seq-models-with-attention/</a:t>
            </a:r>
            <a:r>
              <a:rPr lang="en-GB" dirty="0"/>
              <a:t> </a:t>
            </a:r>
          </a:p>
          <a:p>
            <a:pPr>
              <a:buFontTx/>
              <a:buChar char="-"/>
            </a:pPr>
            <a:r>
              <a:rPr lang="en-GB" dirty="0">
                <a:hlinkClick r:id="rId7"/>
              </a:rPr>
              <a:t>https://jalammar.github.io/illustrated-bert/</a:t>
            </a:r>
            <a:r>
              <a:rPr lang="en-GB" dirty="0"/>
              <a:t> </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43714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 – small database</a:t>
            </a:r>
          </a:p>
        </p:txBody>
      </p:sp>
      <p:pic>
        <p:nvPicPr>
          <p:cNvPr id="1026" name="Picture 2" descr="Remote Sensing | Free Full-Text | Pre-Trained AlexNet Architecture with  Pyramid Pooling and Supervision for High Spatial Resolution Remote Sensing  Image Scene Classification | HTM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36912"/>
            <a:ext cx="6816896" cy="2394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484784"/>
            <a:ext cx="7992888" cy="830997"/>
          </a:xfrm>
          <a:prstGeom prst="rect">
            <a:avLst/>
          </a:prstGeom>
          <a:noFill/>
        </p:spPr>
        <p:txBody>
          <a:bodyPr wrap="square" rtlCol="0">
            <a:spAutoFit/>
          </a:bodyPr>
          <a:lstStyle/>
          <a:p>
            <a:r>
              <a:rPr lang="en-GB" sz="2400" dirty="0"/>
              <a:t>Train on a similar large dataset:  </a:t>
            </a:r>
            <a:r>
              <a:rPr lang="en-GB" sz="2400" dirty="0" err="1"/>
              <a:t>ImageNet</a:t>
            </a:r>
            <a:r>
              <a:rPr lang="en-GB" sz="2400" dirty="0"/>
              <a:t>, COCO etc.</a:t>
            </a:r>
          </a:p>
          <a:p>
            <a:endParaRPr lang="en-GB" sz="2400" dirty="0"/>
          </a:p>
        </p:txBody>
      </p:sp>
      <p:sp>
        <p:nvSpPr>
          <p:cNvPr id="5" name="Right Brace 4"/>
          <p:cNvSpPr/>
          <p:nvPr/>
        </p:nvSpPr>
        <p:spPr>
          <a:xfrm rot="5400000">
            <a:off x="3869922" y="1989386"/>
            <a:ext cx="468050" cy="655272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6" name="TextBox 5"/>
          <p:cNvSpPr txBox="1"/>
          <p:nvPr/>
        </p:nvSpPr>
        <p:spPr>
          <a:xfrm>
            <a:off x="2843808" y="5499775"/>
            <a:ext cx="2736304" cy="369332"/>
          </a:xfrm>
          <a:prstGeom prst="rect">
            <a:avLst/>
          </a:prstGeom>
          <a:noFill/>
        </p:spPr>
        <p:txBody>
          <a:bodyPr wrap="square" rtlCol="0">
            <a:spAutoFit/>
          </a:bodyPr>
          <a:lstStyle/>
          <a:p>
            <a:r>
              <a:rPr lang="en-GB" dirty="0">
                <a:solidFill>
                  <a:srgbClr val="00B0F0"/>
                </a:solidFill>
              </a:rPr>
              <a:t>“freeze” these layers</a:t>
            </a:r>
          </a:p>
        </p:txBody>
      </p:sp>
      <p:cxnSp>
        <p:nvCxnSpPr>
          <p:cNvPr id="10" name="Straight Arrow Connector 9"/>
          <p:cNvCxnSpPr/>
          <p:nvPr/>
        </p:nvCxnSpPr>
        <p:spPr>
          <a:xfrm flipH="1" flipV="1">
            <a:off x="7668344" y="4941168"/>
            <a:ext cx="432048" cy="7432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228184" y="5733256"/>
            <a:ext cx="3047693" cy="923330"/>
          </a:xfrm>
          <a:prstGeom prst="rect">
            <a:avLst/>
          </a:prstGeom>
          <a:noFill/>
        </p:spPr>
        <p:txBody>
          <a:bodyPr wrap="square" rtlCol="0">
            <a:spAutoFit/>
          </a:bodyPr>
          <a:lstStyle/>
          <a:p>
            <a:r>
              <a:rPr lang="en-GB" dirty="0">
                <a:solidFill>
                  <a:srgbClr val="FF0000"/>
                </a:solidFill>
              </a:rPr>
              <a:t>Change the last dense layer to C classes, reinitialize and train it </a:t>
            </a:r>
          </a:p>
        </p:txBody>
      </p:sp>
    </p:spTree>
    <p:extLst>
      <p:ext uri="{BB962C8B-B14F-4D97-AF65-F5344CB8AC3E}">
        <p14:creationId xmlns:p14="http://schemas.microsoft.com/office/powerpoint/2010/main" val="242553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 – larger database</a:t>
            </a:r>
          </a:p>
        </p:txBody>
      </p:sp>
      <p:pic>
        <p:nvPicPr>
          <p:cNvPr id="1026" name="Picture 2" descr="Remote Sensing | Free Full-Text | Pre-Trained AlexNet Architecture with  Pyramid Pooling and Supervision for High Spatial Resolution Remote Sensing  Image Scene Classification | HTM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36912"/>
            <a:ext cx="6816896" cy="2394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484784"/>
            <a:ext cx="7992888" cy="830997"/>
          </a:xfrm>
          <a:prstGeom prst="rect">
            <a:avLst/>
          </a:prstGeom>
          <a:noFill/>
        </p:spPr>
        <p:txBody>
          <a:bodyPr wrap="square" rtlCol="0">
            <a:spAutoFit/>
          </a:bodyPr>
          <a:lstStyle/>
          <a:p>
            <a:r>
              <a:rPr lang="en-GB" sz="2400" dirty="0"/>
              <a:t>Train on a similar large dataset:  </a:t>
            </a:r>
            <a:r>
              <a:rPr lang="en-GB" sz="2400" dirty="0" err="1"/>
              <a:t>ImageNet</a:t>
            </a:r>
            <a:r>
              <a:rPr lang="en-GB" sz="2400" dirty="0"/>
              <a:t>, COCO etc.</a:t>
            </a:r>
          </a:p>
          <a:p>
            <a:endParaRPr lang="en-GB" sz="2400" dirty="0"/>
          </a:p>
        </p:txBody>
      </p:sp>
      <p:sp>
        <p:nvSpPr>
          <p:cNvPr id="5" name="Right Brace 4"/>
          <p:cNvSpPr/>
          <p:nvPr/>
        </p:nvSpPr>
        <p:spPr>
          <a:xfrm rot="5400000">
            <a:off x="3437875" y="2421433"/>
            <a:ext cx="468050" cy="568863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6" name="TextBox 5"/>
          <p:cNvSpPr txBox="1"/>
          <p:nvPr/>
        </p:nvSpPr>
        <p:spPr>
          <a:xfrm>
            <a:off x="2843808" y="5499775"/>
            <a:ext cx="2736304" cy="369332"/>
          </a:xfrm>
          <a:prstGeom prst="rect">
            <a:avLst/>
          </a:prstGeom>
          <a:noFill/>
        </p:spPr>
        <p:txBody>
          <a:bodyPr wrap="square" rtlCol="0">
            <a:spAutoFit/>
          </a:bodyPr>
          <a:lstStyle/>
          <a:p>
            <a:r>
              <a:rPr lang="en-GB" dirty="0">
                <a:solidFill>
                  <a:srgbClr val="00B0F0"/>
                </a:solidFill>
              </a:rPr>
              <a:t>“freeze” these layers</a:t>
            </a:r>
          </a:p>
        </p:txBody>
      </p:sp>
      <p:cxnSp>
        <p:nvCxnSpPr>
          <p:cNvPr id="10" name="Straight Arrow Connector 9"/>
          <p:cNvCxnSpPr/>
          <p:nvPr/>
        </p:nvCxnSpPr>
        <p:spPr>
          <a:xfrm flipH="1" flipV="1">
            <a:off x="7452509" y="5499774"/>
            <a:ext cx="576064" cy="3568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228184" y="5733256"/>
            <a:ext cx="3047693" cy="369332"/>
          </a:xfrm>
          <a:prstGeom prst="rect">
            <a:avLst/>
          </a:prstGeom>
          <a:noFill/>
        </p:spPr>
        <p:txBody>
          <a:bodyPr wrap="square" rtlCol="0">
            <a:spAutoFit/>
          </a:bodyPr>
          <a:lstStyle/>
          <a:p>
            <a:r>
              <a:rPr lang="en-GB" dirty="0">
                <a:solidFill>
                  <a:srgbClr val="FF0000"/>
                </a:solidFill>
              </a:rPr>
              <a:t>Train these layers</a:t>
            </a:r>
          </a:p>
        </p:txBody>
      </p:sp>
      <p:sp>
        <p:nvSpPr>
          <p:cNvPr id="9" name="Right Brace 8"/>
          <p:cNvSpPr/>
          <p:nvPr/>
        </p:nvSpPr>
        <p:spPr>
          <a:xfrm rot="5400000">
            <a:off x="7156558" y="4437657"/>
            <a:ext cx="468050" cy="16561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 name="Rectangle 6"/>
          <p:cNvSpPr/>
          <p:nvPr/>
        </p:nvSpPr>
        <p:spPr>
          <a:xfrm>
            <a:off x="215516" y="6081173"/>
            <a:ext cx="8784976" cy="646331"/>
          </a:xfrm>
          <a:prstGeom prst="rect">
            <a:avLst/>
          </a:prstGeom>
        </p:spPr>
        <p:txBody>
          <a:bodyPr wrap="square">
            <a:spAutoFit/>
          </a:bodyPr>
          <a:lstStyle/>
          <a:p>
            <a:r>
              <a:rPr lang="en-GB" b="1" dirty="0"/>
              <a:t>Use a lower learning rate when </a:t>
            </a:r>
            <a:r>
              <a:rPr lang="en-GB" b="1" dirty="0" err="1"/>
              <a:t>finetuning</a:t>
            </a:r>
            <a:r>
              <a:rPr lang="en-GB" b="1" dirty="0"/>
              <a:t>! 1/10 of the original learning rate is a good starting point</a:t>
            </a:r>
          </a:p>
        </p:txBody>
      </p:sp>
    </p:spTree>
    <p:extLst>
      <p:ext uri="{BB962C8B-B14F-4D97-AF65-F5344CB8AC3E}">
        <p14:creationId xmlns:p14="http://schemas.microsoft.com/office/powerpoint/2010/main" val="35441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a:t>
            </a:r>
          </a:p>
        </p:txBody>
      </p:sp>
      <p:pic>
        <p:nvPicPr>
          <p:cNvPr id="4" name="Picture 2" descr="Remote Sensing | Free Full-Text | Pre-Trained AlexNet Architecture with  Pyramid Pooling and Supervision for High Spatial Resolution Remote Sensing  Image Scene Classification | HTM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72816"/>
            <a:ext cx="6816896" cy="239456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2195736" y="4509120"/>
            <a:ext cx="288032"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5576" y="6021288"/>
            <a:ext cx="2262351" cy="369332"/>
          </a:xfrm>
          <a:prstGeom prst="rect">
            <a:avLst/>
          </a:prstGeom>
          <a:noFill/>
        </p:spPr>
        <p:txBody>
          <a:bodyPr wrap="none" rtlCol="0">
            <a:spAutoFit/>
          </a:bodyPr>
          <a:lstStyle/>
          <a:p>
            <a:r>
              <a:rPr lang="en-GB" dirty="0"/>
              <a:t>More generic features</a:t>
            </a:r>
          </a:p>
        </p:txBody>
      </p:sp>
      <p:cxnSp>
        <p:nvCxnSpPr>
          <p:cNvPr id="9" name="Straight Arrow Connector 8"/>
          <p:cNvCxnSpPr/>
          <p:nvPr/>
        </p:nvCxnSpPr>
        <p:spPr>
          <a:xfrm flipV="1">
            <a:off x="6012160" y="4293096"/>
            <a:ext cx="289921"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66738" y="5981366"/>
            <a:ext cx="2270686" cy="369332"/>
          </a:xfrm>
          <a:prstGeom prst="rect">
            <a:avLst/>
          </a:prstGeom>
          <a:noFill/>
        </p:spPr>
        <p:txBody>
          <a:bodyPr wrap="none" rtlCol="0">
            <a:spAutoFit/>
          </a:bodyPr>
          <a:lstStyle/>
          <a:p>
            <a:r>
              <a:rPr lang="en-GB" dirty="0"/>
              <a:t>More specific features</a:t>
            </a:r>
          </a:p>
        </p:txBody>
      </p:sp>
    </p:spTree>
    <p:extLst>
      <p:ext uri="{BB962C8B-B14F-4D97-AF65-F5344CB8AC3E}">
        <p14:creationId xmlns:p14="http://schemas.microsoft.com/office/powerpoint/2010/main" val="263014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Transfer learning</a:t>
            </a:r>
          </a:p>
        </p:txBody>
      </p:sp>
      <p:graphicFrame>
        <p:nvGraphicFramePr>
          <p:cNvPr id="4" name="Table 3"/>
          <p:cNvGraphicFramePr>
            <a:graphicFrameLocks noGrp="1"/>
          </p:cNvGraphicFramePr>
          <p:nvPr/>
        </p:nvGraphicFramePr>
        <p:xfrm>
          <a:off x="1043608" y="1844824"/>
          <a:ext cx="6576393" cy="3904209"/>
        </p:xfrm>
        <a:graphic>
          <a:graphicData uri="http://schemas.openxmlformats.org/drawingml/2006/table">
            <a:tbl>
              <a:tblPr firstRow="1" bandRow="1">
                <a:tableStyleId>{5940675A-B579-460E-94D1-54222C63F5DA}</a:tableStyleId>
              </a:tblPr>
              <a:tblGrid>
                <a:gridCol w="2192131">
                  <a:extLst>
                    <a:ext uri="{9D8B030D-6E8A-4147-A177-3AD203B41FA5}">
                      <a16:colId xmlns:a16="http://schemas.microsoft.com/office/drawing/2014/main" val="20000"/>
                    </a:ext>
                  </a:extLst>
                </a:gridCol>
                <a:gridCol w="2192131">
                  <a:extLst>
                    <a:ext uri="{9D8B030D-6E8A-4147-A177-3AD203B41FA5}">
                      <a16:colId xmlns:a16="http://schemas.microsoft.com/office/drawing/2014/main" val="20001"/>
                    </a:ext>
                  </a:extLst>
                </a:gridCol>
                <a:gridCol w="2192131">
                  <a:extLst>
                    <a:ext uri="{9D8B030D-6E8A-4147-A177-3AD203B41FA5}">
                      <a16:colId xmlns:a16="http://schemas.microsoft.com/office/drawing/2014/main" val="20002"/>
                    </a:ext>
                  </a:extLst>
                </a:gridCol>
              </a:tblGrid>
              <a:tr h="1301403">
                <a:tc>
                  <a:txBody>
                    <a:bodyPr/>
                    <a:lstStyle/>
                    <a:p>
                      <a:endParaRPr lang="en-GB" dirty="0"/>
                    </a:p>
                  </a:txBody>
                  <a:tcPr/>
                </a:tc>
                <a:tc>
                  <a:txBody>
                    <a:bodyPr/>
                    <a:lstStyle/>
                    <a:p>
                      <a:r>
                        <a:rPr lang="en-GB" b="1" dirty="0"/>
                        <a:t>Similar</a:t>
                      </a:r>
                      <a:r>
                        <a:rPr lang="en-GB" b="1" baseline="0" dirty="0"/>
                        <a:t> large dataset</a:t>
                      </a:r>
                      <a:endParaRPr lang="en-GB" b="1" dirty="0"/>
                    </a:p>
                  </a:txBody>
                  <a:tcPr/>
                </a:tc>
                <a:tc>
                  <a:txBody>
                    <a:bodyPr/>
                    <a:lstStyle/>
                    <a:p>
                      <a:r>
                        <a:rPr lang="en-GB" b="1" dirty="0"/>
                        <a:t>Different</a:t>
                      </a:r>
                      <a:r>
                        <a:rPr lang="en-GB" b="1" baseline="0" dirty="0"/>
                        <a:t> large dataset</a:t>
                      </a:r>
                      <a:endParaRPr lang="en-GB" b="1" dirty="0"/>
                    </a:p>
                  </a:txBody>
                  <a:tcPr/>
                </a:tc>
                <a:extLst>
                  <a:ext uri="{0D108BD9-81ED-4DB2-BD59-A6C34878D82A}">
                    <a16:rowId xmlns:a16="http://schemas.microsoft.com/office/drawing/2014/main" val="10000"/>
                  </a:ext>
                </a:extLst>
              </a:tr>
              <a:tr h="1301403">
                <a:tc>
                  <a:txBody>
                    <a:bodyPr/>
                    <a:lstStyle/>
                    <a:p>
                      <a:r>
                        <a:rPr lang="en-GB" b="1" dirty="0"/>
                        <a:t>Few</a:t>
                      </a:r>
                      <a:r>
                        <a:rPr lang="en-GB" b="1" baseline="0" dirty="0"/>
                        <a:t> training data</a:t>
                      </a:r>
                      <a:endParaRPr lang="en-GB" b="1" dirty="0"/>
                    </a:p>
                  </a:txBody>
                  <a:tcPr/>
                </a:tc>
                <a:tc>
                  <a:txBody>
                    <a:bodyPr/>
                    <a:lstStyle/>
                    <a:p>
                      <a:r>
                        <a:rPr lang="en-GB" dirty="0"/>
                        <a:t>Change and train the last layer </a:t>
                      </a:r>
                    </a:p>
                  </a:txBody>
                  <a:tcPr/>
                </a:tc>
                <a:tc>
                  <a:txBody>
                    <a:bodyPr/>
                    <a:lstStyle/>
                    <a:p>
                      <a:r>
                        <a:rPr lang="en-US" sz="1800" b="0" i="0" kern="1200">
                          <a:solidFill>
                            <a:schemeClr val="tx1"/>
                          </a:solidFill>
                          <a:effectLst/>
                          <a:latin typeface="+mn-lt"/>
                          <a:ea typeface="+mn-ea"/>
                          <a:cs typeface="+mn-cs"/>
                        </a:rPr>
                        <a:t>🥺 </a:t>
                      </a:r>
                      <a:endParaRPr lang="en-GB" dirty="0">
                        <a:sym typeface="Wingdings" pitchFamily="2" charset="2"/>
                      </a:endParaRPr>
                    </a:p>
                    <a:p>
                      <a:r>
                        <a:rPr lang="en-GB" sz="1800" b="0" i="0" u="none" strike="noStrike" kern="1200" baseline="0" dirty="0">
                          <a:solidFill>
                            <a:schemeClr val="tx1"/>
                          </a:solidFill>
                          <a:latin typeface="+mn-lt"/>
                          <a:ea typeface="+mn-ea"/>
                          <a:cs typeface="+mn-cs"/>
                        </a:rPr>
                        <a:t>linear classifier from different layers in the net ?</a:t>
                      </a:r>
                    </a:p>
                  </a:txBody>
                  <a:tcPr/>
                </a:tc>
                <a:extLst>
                  <a:ext uri="{0D108BD9-81ED-4DB2-BD59-A6C34878D82A}">
                    <a16:rowId xmlns:a16="http://schemas.microsoft.com/office/drawing/2014/main" val="10001"/>
                  </a:ext>
                </a:extLst>
              </a:tr>
              <a:tr h="1301403">
                <a:tc>
                  <a:txBody>
                    <a:bodyPr/>
                    <a:lstStyle/>
                    <a:p>
                      <a:r>
                        <a:rPr lang="en-GB" b="1" dirty="0"/>
                        <a:t>Quite a lot</a:t>
                      </a:r>
                      <a:r>
                        <a:rPr lang="en-GB" b="1" baseline="0" dirty="0"/>
                        <a:t> of training data</a:t>
                      </a:r>
                      <a:endParaRPr lang="en-GB" b="1" dirty="0"/>
                    </a:p>
                  </a:txBody>
                  <a:tcPr/>
                </a:tc>
                <a:tc>
                  <a:txBody>
                    <a:bodyPr/>
                    <a:lstStyle/>
                    <a:p>
                      <a:r>
                        <a:rPr lang="en-GB" sz="1800" b="0" i="0" u="none" strike="noStrike" kern="1200" baseline="0" dirty="0">
                          <a:solidFill>
                            <a:schemeClr val="tx1"/>
                          </a:solidFill>
                          <a:latin typeface="+mn-lt"/>
                          <a:ea typeface="+mn-ea"/>
                          <a:cs typeface="+mn-cs"/>
                        </a:rPr>
                        <a:t>Fine-tune a few layers</a:t>
                      </a:r>
                      <a:endParaRPr lang="en-GB" dirty="0"/>
                    </a:p>
                  </a:txBody>
                  <a:tcPr/>
                </a:tc>
                <a:tc>
                  <a:txBody>
                    <a:bodyPr/>
                    <a:lstStyle/>
                    <a:p>
                      <a:r>
                        <a:rPr lang="en-GB" sz="1800" b="0" i="0" u="none" strike="noStrike" kern="1200" baseline="0" dirty="0">
                          <a:solidFill>
                            <a:schemeClr val="tx1"/>
                          </a:solidFill>
                          <a:latin typeface="+mn-lt"/>
                          <a:ea typeface="+mn-ea"/>
                          <a:cs typeface="+mn-cs"/>
                        </a:rPr>
                        <a:t>Fine-tune a larger number of layers</a:t>
                      </a:r>
                      <a:endParaRPr lang="en-GB"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2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0750E-F2A6-498A-AEB0-4028B957559B}"/>
              </a:ext>
            </a:extLst>
          </p:cNvPr>
          <p:cNvSpPr>
            <a:spLocks noGrp="1"/>
          </p:cNvSpPr>
          <p:nvPr>
            <p:ph type="title"/>
          </p:nvPr>
        </p:nvSpPr>
        <p:spPr/>
        <p:txBody>
          <a:bodyPr/>
          <a:lstStyle/>
          <a:p>
            <a:pPr algn="l"/>
            <a:r>
              <a:rPr lang="en-US" dirty="0"/>
              <a:t>Transfer learning</a:t>
            </a:r>
            <a:endParaRPr lang="en-GB" dirty="0"/>
          </a:p>
        </p:txBody>
      </p:sp>
      <p:sp>
        <p:nvSpPr>
          <p:cNvPr id="5" name="Content Placeholder 4">
            <a:extLst>
              <a:ext uri="{FF2B5EF4-FFF2-40B4-BE49-F238E27FC236}">
                <a16:creationId xmlns:a16="http://schemas.microsoft.com/office/drawing/2014/main" id="{E131ABD9-9DC6-4202-9889-6444572E4D25}"/>
              </a:ext>
            </a:extLst>
          </p:cNvPr>
          <p:cNvSpPr>
            <a:spLocks noGrp="1"/>
          </p:cNvSpPr>
          <p:nvPr>
            <p:ph idx="1"/>
          </p:nvPr>
        </p:nvSpPr>
        <p:spPr/>
        <p:txBody>
          <a:bodyPr/>
          <a:lstStyle/>
          <a:p>
            <a:pPr marL="0" indent="0" algn="l" rtl="0" fontAlgn="base">
              <a:buNone/>
            </a:pPr>
            <a:r>
              <a:rPr lang="en-GB" sz="1800" b="0" i="0" u="none" strike="noStrike">
                <a:solidFill>
                  <a:srgbClr val="000000"/>
                </a:solidFill>
                <a:effectLst/>
                <a:latin typeface="Arial" panose="020B0604020202020204" pitchFamily="34" charset="0"/>
              </a:rPr>
              <a:t>Typically you start with a model architecture that someone else has published.</a:t>
            </a:r>
            <a:r>
              <a:rPr lang="en-US" sz="1800" b="0" i="0">
                <a:solidFill>
                  <a:srgbClr val="000000"/>
                </a:solidFill>
                <a:effectLst/>
                <a:latin typeface="Arial" panose="020B0604020202020204" pitchFamily="34" charset="0"/>
              </a:rPr>
              <a:t>​</a:t>
            </a:r>
            <a:endParaRPr lang="en-GB" b="0" i="0">
              <a:solidFill>
                <a:srgbClr val="000000"/>
              </a:solidFill>
              <a:effectLst/>
              <a:latin typeface="Segoe UI" panose="020B0502040204020203" pitchFamily="34" charset="0"/>
            </a:endParaRPr>
          </a:p>
          <a:p>
            <a:pPr marL="0" indent="0" algn="l" rtl="0" fontAlgn="base">
              <a:buNone/>
            </a:pPr>
            <a:r>
              <a:rPr lang="en-GB" sz="1800" b="0" i="0" u="none" strike="noStrike">
                <a:solidFill>
                  <a:srgbClr val="000000"/>
                </a:solidFill>
                <a:effectLst/>
                <a:latin typeface="Arial" panose="020B0604020202020204" pitchFamily="34" charset="0"/>
              </a:rPr>
              <a:t>Datasets:</a:t>
            </a:r>
            <a:r>
              <a:rPr lang="en-US" sz="1800" b="0" i="0">
                <a:solidFill>
                  <a:srgbClr val="000000"/>
                </a:solidFill>
                <a:effectLst/>
                <a:latin typeface="Arial" panose="020B0604020202020204" pitchFamily="34" charset="0"/>
              </a:rPr>
              <a:t>​</a:t>
            </a:r>
            <a:endParaRPr lang="en-US" b="0" i="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sng" strike="noStrike">
                <a:solidFill>
                  <a:srgbClr val="0563C1"/>
                </a:solidFill>
                <a:effectLst/>
                <a:latin typeface="Arial" panose="020B0604020202020204" pitchFamily="34" charset="0"/>
                <a:hlinkClick r:id="rId2"/>
              </a:rPr>
              <a:t>https://huggingface.co/datasets</a:t>
            </a:r>
            <a:r>
              <a:rPr lang="en-GB" sz="1800" b="0" i="0" u="none" strike="noStrike">
                <a:solidFill>
                  <a:srgbClr val="000000"/>
                </a:solidFill>
                <a:effectLst/>
                <a:latin typeface="Arial" panose="020B0604020202020204" pitchFamily="34" charset="0"/>
              </a:rPr>
              <a:t>  (over 7000 datasets)</a:t>
            </a:r>
            <a:r>
              <a:rPr lang="en-US" sz="1800" b="0" i="0">
                <a:solidFill>
                  <a:srgbClr val="000000"/>
                </a:solidFill>
                <a:effectLst/>
                <a:latin typeface="Arial" panose="020B060402020202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sng" strike="noStrike">
                <a:solidFill>
                  <a:srgbClr val="0563C1"/>
                </a:solidFill>
                <a:effectLst/>
                <a:latin typeface="Arial" panose="020B0604020202020204" pitchFamily="34" charset="0"/>
                <a:hlinkClick r:id="rId3"/>
              </a:rPr>
              <a:t>https://www.kaggle.com/datasets</a:t>
            </a:r>
            <a:r>
              <a:rPr lang="en-GB" sz="1800" b="0" i="0" u="none" strike="noStrike">
                <a:solidFill>
                  <a:srgbClr val="000000"/>
                </a:solidFill>
                <a:effectLst/>
                <a:latin typeface="Arial" panose="020B0604020202020204" pitchFamily="34" charset="0"/>
              </a:rPr>
              <a:t> (over 200k datasets) </a:t>
            </a:r>
            <a:r>
              <a:rPr lang="en-US" sz="1800" b="0" i="0">
                <a:solidFill>
                  <a:srgbClr val="000000"/>
                </a:solidFill>
                <a:effectLst/>
                <a:latin typeface="Arial" panose="020B0604020202020204" pitchFamily="34" charset="0"/>
              </a:rPr>
              <a:t>​</a:t>
            </a:r>
            <a:endParaRPr lang="en-US" sz="1800">
              <a:solidFill>
                <a:srgbClr val="000000"/>
              </a:solidFill>
              <a:latin typeface="Arial" panose="020B0604020202020204" pitchFamily="34" charset="0"/>
            </a:endParaRPr>
          </a:p>
          <a:p>
            <a:pPr marL="0" indent="0" algn="l" rtl="0" fontAlgn="base">
              <a:buNone/>
            </a:pPr>
            <a:endParaRPr lang="en-GB" b="0" i="0">
              <a:solidFill>
                <a:srgbClr val="000000"/>
              </a:solidFill>
              <a:effectLst/>
              <a:latin typeface="Arial" panose="020B0604020202020204" pitchFamily="34" charset="0"/>
            </a:endParaRPr>
          </a:p>
          <a:p>
            <a:pPr marL="0" indent="0" algn="l" rtl="0" fontAlgn="base">
              <a:buNone/>
            </a:pPr>
            <a:r>
              <a:rPr lang="en-GB" sz="1800" b="0" i="0" u="none" strike="noStrike">
                <a:solidFill>
                  <a:srgbClr val="000000"/>
                </a:solidFill>
                <a:effectLst/>
                <a:latin typeface="Arial" panose="020B0604020202020204" pitchFamily="34" charset="0"/>
              </a:rPr>
              <a:t>Models:</a:t>
            </a:r>
            <a:r>
              <a:rPr lang="en-US" sz="1800" b="0" i="0">
                <a:solidFill>
                  <a:srgbClr val="000000"/>
                </a:solidFill>
                <a:effectLst/>
                <a:latin typeface="Arial" panose="020B0604020202020204" pitchFamily="34" charset="0"/>
              </a:rPr>
              <a:t>​</a:t>
            </a:r>
            <a:endParaRPr lang="en-US" b="0" i="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sng" strike="noStrike">
                <a:solidFill>
                  <a:srgbClr val="0563C1"/>
                </a:solidFill>
                <a:effectLst/>
                <a:latin typeface="Arial" panose="020B0604020202020204" pitchFamily="34" charset="0"/>
                <a:hlinkClick r:id="rId4"/>
              </a:rPr>
              <a:t>https://paperswithcode.com/</a:t>
            </a:r>
            <a:r>
              <a:rPr lang="en-GB" sz="1800" b="0" i="0" u="none" strike="noStrike">
                <a:solidFill>
                  <a:srgbClr val="000000"/>
                </a:solidFill>
                <a:effectLst/>
                <a:latin typeface="Arial" panose="020B0604020202020204" pitchFamily="34" charset="0"/>
              </a:rPr>
              <a:t> </a:t>
            </a:r>
            <a:r>
              <a:rPr lang="en-US" sz="1800" b="0" i="0">
                <a:solidFill>
                  <a:srgbClr val="000000"/>
                </a:solidFill>
                <a:effectLst/>
                <a:latin typeface="Arial" panose="020B060402020202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sng" strike="noStrike">
                <a:solidFill>
                  <a:srgbClr val="0563C1"/>
                </a:solidFill>
                <a:effectLst/>
                <a:latin typeface="Arial" panose="020B0604020202020204" pitchFamily="34" charset="0"/>
                <a:hlinkClick r:id="rId5"/>
              </a:rPr>
              <a:t>https://huggingface.co/models</a:t>
            </a:r>
            <a:r>
              <a:rPr lang="en-GB" sz="1800" b="0" i="0" u="none" strike="noStrike">
                <a:solidFill>
                  <a:srgbClr val="000000"/>
                </a:solidFill>
                <a:effectLst/>
                <a:latin typeface="Arial" panose="020B0604020202020204" pitchFamily="34" charset="0"/>
              </a:rPr>
              <a:t> </a:t>
            </a:r>
            <a:r>
              <a:rPr lang="en-US" sz="1800" b="0" i="0">
                <a:solidFill>
                  <a:srgbClr val="000000"/>
                </a:solidFill>
                <a:effectLst/>
                <a:latin typeface="Arial" panose="020B060402020202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sng" strike="noStrike">
                <a:solidFill>
                  <a:srgbClr val="0563C1"/>
                </a:solidFill>
                <a:effectLst/>
                <a:latin typeface="Arial" panose="020B0604020202020204" pitchFamily="34" charset="0"/>
                <a:hlinkClick r:id="rId6"/>
              </a:rPr>
              <a:t>https://pytorch.org/vision/0.8/models.html</a:t>
            </a:r>
            <a:r>
              <a:rPr lang="en-GB" sz="1800" b="0" i="0" u="none" strike="noStrike">
                <a:solidFill>
                  <a:srgbClr val="000000"/>
                </a:solidFill>
                <a:effectLst/>
                <a:latin typeface="Arial" panose="020B0604020202020204" pitchFamily="34" charset="0"/>
              </a:rPr>
              <a:t> , </a:t>
            </a:r>
            <a:r>
              <a:rPr lang="en-GB" sz="1800" b="0" i="0" u="sng" strike="noStrike">
                <a:solidFill>
                  <a:srgbClr val="0563C1"/>
                </a:solidFill>
                <a:effectLst/>
                <a:latin typeface="Arial" panose="020B0604020202020204" pitchFamily="34" charset="0"/>
                <a:hlinkClick r:id="rId7"/>
              </a:rPr>
              <a:t>https://pytorch.org/serve/model_zoo.html</a:t>
            </a:r>
            <a:r>
              <a:rPr lang="en-GB" sz="1800" b="0" i="0" u="none" strike="noStrike">
                <a:solidFill>
                  <a:srgbClr val="000000"/>
                </a:solidFill>
                <a:effectLst/>
                <a:latin typeface="Arial" panose="020B0604020202020204" pitchFamily="34" charset="0"/>
              </a:rPr>
              <a:t> </a:t>
            </a:r>
            <a:endParaRPr lang="en-US" b="0" i="0">
              <a:solidFill>
                <a:srgbClr val="000000"/>
              </a:solidFill>
              <a:effectLst/>
              <a:latin typeface="Arial" panose="020B0604020202020204" pitchFamily="34" charset="0"/>
            </a:endParaRPr>
          </a:p>
          <a:p>
            <a:endParaRPr lang="en-GB" dirty="0"/>
          </a:p>
        </p:txBody>
      </p:sp>
      <p:sp>
        <p:nvSpPr>
          <p:cNvPr id="6" name="Rectangle 5"/>
          <p:cNvSpPr/>
          <p:nvPr/>
        </p:nvSpPr>
        <p:spPr>
          <a:xfrm>
            <a:off x="4572000" y="6305428"/>
            <a:ext cx="2251835" cy="369332"/>
          </a:xfrm>
          <a:prstGeom prst="rect">
            <a:avLst/>
          </a:prstGeom>
        </p:spPr>
        <p:txBody>
          <a:bodyPr wrap="none">
            <a:spAutoFit/>
          </a:bodyPr>
          <a:lstStyle/>
          <a:p>
            <a:r>
              <a:rPr lang="en-GB" dirty="0">
                <a:hlinkClick r:id="rId8"/>
              </a:rPr>
              <a:t>https://modelzoo.co/</a:t>
            </a:r>
            <a:r>
              <a:rPr lang="en-GB" dirty="0"/>
              <a:t> </a:t>
            </a:r>
          </a:p>
        </p:txBody>
      </p:sp>
      <p:pic>
        <p:nvPicPr>
          <p:cNvPr id="7" name="Picture 2" descr="My Zoo | Board Game | BoardGameGeek"/>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6032" b="96667" l="5556" r="96349">
                        <a14:foregroundMark x1="26349" y1="13175" x2="25714" y2="21746"/>
                        <a14:foregroundMark x1="61429" y1="9841" x2="66190" y2="14603"/>
                        <a14:foregroundMark x1="71270" y1="11905" x2="77460" y2="7460"/>
                        <a14:foregroundMark x1="78254" y1="12381" x2="78254" y2="12381"/>
                        <a14:foregroundMark x1="76508" y1="12698" x2="81429" y2="8889"/>
                        <a14:foregroundMark x1="63810" y1="8095" x2="73175" y2="6667"/>
                        <a14:foregroundMark x1="92857" y1="65873" x2="92857" y2="65873"/>
                        <a14:foregroundMark x1="93492" y1="67143" x2="93492" y2="67143"/>
                      </a14:backgroundRemoval>
                    </a14:imgEffect>
                  </a14:imgLayer>
                </a14:imgProps>
              </a:ext>
              <a:ext uri="{28A0092B-C50C-407E-A947-70E740481C1C}">
                <a14:useLocalDpi xmlns:a14="http://schemas.microsoft.com/office/drawing/2010/main" val="0"/>
              </a:ext>
            </a:extLst>
          </a:blip>
          <a:srcRect/>
          <a:stretch>
            <a:fillRect/>
          </a:stretch>
        </p:blipFill>
        <p:spPr bwMode="auto">
          <a:xfrm>
            <a:off x="6876256" y="4841776"/>
            <a:ext cx="201622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27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EBF59EB4D2924581C40B3094EF518B" ma:contentTypeVersion="4" ma:contentTypeDescription="Create a new document." ma:contentTypeScope="" ma:versionID="bef87cd28674b57dc98e9eed4d8ea314">
  <xsd:schema xmlns:xsd="http://www.w3.org/2001/XMLSchema" xmlns:xs="http://www.w3.org/2001/XMLSchema" xmlns:p="http://schemas.microsoft.com/office/2006/metadata/properties" xmlns:ns2="16638b3b-f58c-4310-89a4-424100c27dbc" targetNamespace="http://schemas.microsoft.com/office/2006/metadata/properties" ma:root="true" ma:fieldsID="47ac6d4800322f9a1cc9a270c2fd56dd" ns2:_="">
    <xsd:import namespace="16638b3b-f58c-4310-89a4-424100c27d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38b3b-f58c-4310-89a4-424100c27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077B78-C6D7-47C9-ADED-B888D3FB88F2}"/>
</file>

<file path=customXml/itemProps2.xml><?xml version="1.0" encoding="utf-8"?>
<ds:datastoreItem xmlns:ds="http://schemas.openxmlformats.org/officeDocument/2006/customXml" ds:itemID="{ED4358F7-F998-4C58-A871-736815C31B7F}">
  <ds:schemaRefs>
    <ds:schemaRef ds:uri="http://schemas.microsoft.com/sharepoint/v3/contenttype/forms"/>
  </ds:schemaRefs>
</ds:datastoreItem>
</file>

<file path=customXml/itemProps3.xml><?xml version="1.0" encoding="utf-8"?>
<ds:datastoreItem xmlns:ds="http://schemas.openxmlformats.org/officeDocument/2006/customXml" ds:itemID="{5BAD2424-0C82-43BC-9C60-F5D540B0D18C}">
  <ds:schemaRefs>
    <ds:schemaRef ds:uri="http://schemas.microsoft.com/office/infopath/2007/PartnerControls"/>
    <ds:schemaRef ds:uri="http://purl.org/dc/terms/"/>
    <ds:schemaRef ds:uri="003519e6-1151-47e3-af62-b6c7058ddb98"/>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 ds:uri="91ca9128-19ad-4f09-823b-7161270bfe44"/>
    <ds:schemaRef ds:uri="f0a105fb-6ec1-46f4-b0d3-e2f65a418c3b"/>
  </ds:schemaRefs>
</ds:datastoreItem>
</file>

<file path=docProps/app.xml><?xml version="1.0" encoding="utf-8"?>
<Properties xmlns="http://schemas.openxmlformats.org/officeDocument/2006/extended-properties" xmlns:vt="http://schemas.openxmlformats.org/officeDocument/2006/docPropsVTypes">
  <TotalTime>7868</TotalTime>
  <Words>1440</Words>
  <Application>Microsoft Office PowerPoint</Application>
  <PresentationFormat>On-screen Show (4:3)</PresentationFormat>
  <Paragraphs>196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Cambria Math</vt:lpstr>
      <vt:lpstr>Segoe UI</vt:lpstr>
      <vt:lpstr>Wingdings</vt:lpstr>
      <vt:lpstr>Office Theme</vt:lpstr>
      <vt:lpstr>Computer Vision and Deep Learning</vt:lpstr>
      <vt:lpstr>Transfer learning</vt:lpstr>
      <vt:lpstr>Transfer learning</vt:lpstr>
      <vt:lpstr>Transfer learning</vt:lpstr>
      <vt:lpstr>Transfer learning – small database</vt:lpstr>
      <vt:lpstr>Transfer learning – larger database</vt:lpstr>
      <vt:lpstr>Transfer learning</vt:lpstr>
      <vt:lpstr>Transfer learning</vt:lpstr>
      <vt:lpstr>Transfer learning</vt:lpstr>
      <vt:lpstr>Last time</vt:lpstr>
      <vt:lpstr>Mobilenets</vt:lpstr>
      <vt:lpstr>Mobilenets</vt:lpstr>
      <vt:lpstr>Depth-wise separable convolutions</vt:lpstr>
      <vt:lpstr>Depth-wise separable convolutions</vt:lpstr>
      <vt:lpstr>Depth-wise separable convolutions</vt:lpstr>
      <vt:lpstr>Mobilenets</vt:lpstr>
      <vt:lpstr>Other architectures</vt:lpstr>
      <vt:lpstr>Wide RESNET</vt:lpstr>
      <vt:lpstr>ResNext</vt:lpstr>
      <vt:lpstr>SENet</vt:lpstr>
      <vt:lpstr>SENet</vt:lpstr>
      <vt:lpstr>Densely connected networks</vt:lpstr>
      <vt:lpstr>Efficient nets</vt:lpstr>
      <vt:lpstr>Efficient nets</vt:lpstr>
      <vt:lpstr>Efficient nets</vt:lpstr>
      <vt:lpstr>PowerPoint Presentation</vt:lpstr>
      <vt:lpstr>Attention</vt:lpstr>
      <vt:lpstr>CBAM – Convolutional Block Attention Module</vt:lpstr>
      <vt:lpstr>Channel Attention</vt:lpstr>
      <vt:lpstr>Spatial Attention</vt:lpstr>
      <vt:lpstr>PowerPoint Presentation</vt:lpstr>
      <vt:lpstr>PowerPoint Presentation</vt:lpstr>
      <vt:lpstr>CBAM – Convolutional Block Attention Module</vt:lpstr>
      <vt:lpstr>Neural network architectural search</vt:lpstr>
      <vt:lpstr>Summary – CNN architectures</vt:lpstr>
      <vt:lpstr>Summary – CNN architectures</vt:lpstr>
      <vt:lpstr>Multi-task learning</vt:lpstr>
      <vt:lpstr>An All-In-One Convolutional Neural Network for Face Analysis (2017) </vt:lpstr>
      <vt:lpstr>Multi-task learning</vt:lpstr>
      <vt:lpstr>An All-In-One Convolutional Neural Network for Face Analysis (2017) </vt:lpstr>
      <vt:lpstr>Face recognition</vt:lpstr>
      <vt:lpstr>Face recognition – case study</vt:lpstr>
      <vt:lpstr>Siamese networks</vt:lpstr>
      <vt:lpstr>Face verification as a binary classification problem</vt:lpstr>
      <vt:lpstr>https://github.com/pytorch/examples/tree/main/siamese_network </vt:lpstr>
      <vt:lpstr>Recurrent neural networks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dc:creator>
  <cp:lastModifiedBy>DIANA-LAURA BORZA</cp:lastModifiedBy>
  <cp:revision>225</cp:revision>
  <dcterms:created xsi:type="dcterms:W3CDTF">2020-11-10T18:33:54Z</dcterms:created>
  <dcterms:modified xsi:type="dcterms:W3CDTF">2023-11-08T15:20:51Z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0x01010073EBF59EB4D2924581C40B3094EF518B</vt:lpwstr>
  </property>
</Properties>
</file>